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332" r:id="rId5"/>
    <p:sldId id="452" r:id="rId6"/>
    <p:sldId id="497" r:id="rId7"/>
    <p:sldId id="498" r:id="rId8"/>
    <p:sldId id="499" r:id="rId9"/>
    <p:sldId id="500" r:id="rId10"/>
    <p:sldId id="454" r:id="rId11"/>
    <p:sldId id="439" r:id="rId12"/>
    <p:sldId id="486" r:id="rId13"/>
    <p:sldId id="501" r:id="rId14"/>
    <p:sldId id="502" r:id="rId15"/>
    <p:sldId id="504" r:id="rId16"/>
    <p:sldId id="503" r:id="rId17"/>
    <p:sldId id="505" r:id="rId18"/>
    <p:sldId id="506" r:id="rId19"/>
    <p:sldId id="507" r:id="rId20"/>
    <p:sldId id="456" r:id="rId21"/>
    <p:sldId id="457" r:id="rId22"/>
    <p:sldId id="508" r:id="rId23"/>
    <p:sldId id="509" r:id="rId24"/>
    <p:sldId id="510" r:id="rId25"/>
    <p:sldId id="511" r:id="rId26"/>
    <p:sldId id="512" r:id="rId27"/>
    <p:sldId id="513" r:id="rId28"/>
    <p:sldId id="514" r:id="rId29"/>
    <p:sldId id="515" r:id="rId30"/>
    <p:sldId id="516" r:id="rId31"/>
    <p:sldId id="585" r:id="rId32"/>
    <p:sldId id="586" r:id="rId33"/>
    <p:sldId id="423" r:id="rId34"/>
    <p:sldId id="272" r:id="rId35"/>
  </p:sldIdLst>
  <p:sldSz cx="24384000" cy="13716000"/>
  <p:notesSz cx="6858000" cy="9144000"/>
  <p:embeddedFontLst>
    <p:embeddedFont>
      <p:font typeface="Cambria Math" panose="02040503050406030204" pitchFamily="18" charset="0"/>
      <p:regular r:id="rId37"/>
    </p:embeddedFont>
    <p:embeddedFont>
      <p:font typeface="OCRB" panose="020B0609020202020204" pitchFamily="49" charset="0"/>
      <p:regular r:id="rId38"/>
    </p:embeddedFont>
    <p:embeddedFont>
      <p:font typeface="Open Sans" panose="020B0606030504020204" pitchFamily="34" charset="0"/>
      <p:regular r:id="rId39"/>
      <p:bold r:id="rId40"/>
      <p:italic r:id="rId41"/>
      <p:boldItalic r:id="rId42"/>
    </p:embeddedFont>
    <p:embeddedFont>
      <p:font typeface="Open Sans ExtraBold" panose="020B0906030804020204" pitchFamily="34" charset="0"/>
      <p:bold r:id="rId43"/>
      <p:italic r:id="rId44"/>
      <p:boldItalic r:id="rId45"/>
    </p:embeddedFont>
    <p:embeddedFont>
      <p:font typeface="Open Sans Light" panose="020B0306030504020204" pitchFamily="34" charset="0"/>
      <p:regular r:id="rId46"/>
      <p:italic r:id="rId47"/>
    </p:embeddedFont>
    <p:embeddedFont>
      <p:font typeface="Open Sans Semibold" panose="020B0706030804020204" pitchFamily="34" charset="0"/>
      <p:bold r:id="rId48"/>
      <p:boldItalic r:id="rId49"/>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F93"/>
    <a:srgbClr val="5E5E5E"/>
    <a:srgbClr val="F5AF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E86AD5-7B9C-C5AF-5FC5-31566A62A6B1}" v="3" dt="2023-11-25T14:07:17.07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Gaya Tema 1 - Akse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5097" autoAdjust="0"/>
  </p:normalViewPr>
  <p:slideViewPr>
    <p:cSldViewPr snapToGrid="0" snapToObjects="1">
      <p:cViewPr varScale="1">
        <p:scale>
          <a:sx n="40" d="100"/>
          <a:sy n="40" d="100"/>
        </p:scale>
        <p:origin x="619" y="53"/>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x Indra" userId="S::felix.indra@binus.ac.id::9c176177-5e7f-49d1-b711-140cc48a3735" providerId="AD" clId="Web-{D1E86AD5-7B9C-C5AF-5FC5-31566A62A6B1}"/>
    <pc:docChg chg="modSld">
      <pc:chgData name="Felix Indra" userId="S::felix.indra@binus.ac.id::9c176177-5e7f-49d1-b711-140cc48a3735" providerId="AD" clId="Web-{D1E86AD5-7B9C-C5AF-5FC5-31566A62A6B1}" dt="2023-11-25T14:07:17.079" v="5" actId="20577"/>
      <pc:docMkLst>
        <pc:docMk/>
      </pc:docMkLst>
      <pc:sldChg chg="modSp">
        <pc:chgData name="Felix Indra" userId="S::felix.indra@binus.ac.id::9c176177-5e7f-49d1-b711-140cc48a3735" providerId="AD" clId="Web-{D1E86AD5-7B9C-C5AF-5FC5-31566A62A6B1}" dt="2023-11-25T14:07:17.079" v="5" actId="20577"/>
        <pc:sldMkLst>
          <pc:docMk/>
          <pc:sldMk cId="3696846054" sldId="272"/>
        </pc:sldMkLst>
        <pc:spChg chg="mod">
          <ac:chgData name="Felix Indra" userId="S::felix.indra@binus.ac.id::9c176177-5e7f-49d1-b711-140cc48a3735" providerId="AD" clId="Web-{D1E86AD5-7B9C-C5AF-5FC5-31566A62A6B1}" dt="2023-11-25T14:07:17.079" v="5" actId="20577"/>
          <ac:spMkLst>
            <pc:docMk/>
            <pc:sldMk cId="3696846054" sldId="272"/>
            <ac:spMk id="15" creationId="{FC0F9715-3361-3A3E-A4CD-86B72129162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id-ID"/>
              <a:t>Klik ikon untuk menambahkan gambar</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id-ID"/>
              <a:t>Klik ikon untuk menambahkan gambar</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id-ID"/>
              <a:t>Klik ikon untuk menambahkan gambar</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id-ID"/>
              <a:t>Klik ikon untuk menambahkan gambar</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id-ID"/>
              <a:t>Klik untuk edit gaya teks Master</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id-ID"/>
              <a:t>Klik untuk edit gaya teks Master</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dirty="0"/>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id-ID"/>
              <a:t>Klik ikon untuk menambahkan gambar</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id-ID"/>
              <a:t>Klik untuk edit gaya teks Master</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hyperlink" Target="https://www.kaggle.com/competitions/titanic"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dirty="0"/>
              <a:t>Session 15-16</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Decision Tree and Ensemble Learning</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Introduction Ensemble Learning</a:t>
            </a:r>
          </a:p>
        </p:txBody>
      </p:sp>
    </p:spTree>
    <p:extLst>
      <p:ext uri="{BB962C8B-B14F-4D97-AF65-F5344CB8AC3E}">
        <p14:creationId xmlns:p14="http://schemas.microsoft.com/office/powerpoint/2010/main" val="15644364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Introduction Ensemble Learning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544638" indent="-685800" algn="just"/>
            <a:r>
              <a:rPr lang="en-US" sz="5400" dirty="0">
                <a:latin typeface="+mj-lt"/>
              </a:rPr>
              <a:t>In broad terms, using ensemble methods is about combining models to an ensemble such that the ensemble has a better performance than an individual model on average.</a:t>
            </a:r>
          </a:p>
          <a:p>
            <a:pPr marL="1544638" indent="-685800" algn="just"/>
            <a:endParaRPr lang="en-US" sz="5400" dirty="0">
              <a:latin typeface="+mj-lt"/>
            </a:endParaRPr>
          </a:p>
          <a:p>
            <a:pPr marL="1544638" indent="-685800" algn="just"/>
            <a:r>
              <a:rPr lang="en-US" sz="5400" dirty="0">
                <a:latin typeface="+mj-lt"/>
              </a:rPr>
              <a:t>The main categories of ensemble methods involve (1) </a:t>
            </a:r>
            <a:r>
              <a:rPr lang="en-US" sz="5400" b="1" dirty="0">
                <a:solidFill>
                  <a:srgbClr val="00B0F0"/>
                </a:solidFill>
                <a:latin typeface="+mj-lt"/>
              </a:rPr>
              <a:t>voting schemes</a:t>
            </a:r>
            <a:r>
              <a:rPr lang="en-US" sz="5400" dirty="0">
                <a:latin typeface="+mj-lt"/>
              </a:rPr>
              <a:t> among high variance models to prevent “outlier” predictions and overfitting, and (2) the other involves </a:t>
            </a:r>
            <a:r>
              <a:rPr lang="en-US" sz="5400" b="1" dirty="0">
                <a:solidFill>
                  <a:srgbClr val="00B0F0"/>
                </a:solidFill>
                <a:latin typeface="+mj-lt"/>
              </a:rPr>
              <a:t>boosting</a:t>
            </a:r>
            <a:r>
              <a:rPr lang="en-US" sz="5400" b="1" dirty="0">
                <a:latin typeface="+mj-lt"/>
              </a:rPr>
              <a:t> </a:t>
            </a:r>
            <a:r>
              <a:rPr lang="en-US" sz="5400" dirty="0">
                <a:latin typeface="+mj-lt"/>
              </a:rPr>
              <a:t>“weak learners” to become “strong learners.”</a:t>
            </a:r>
          </a:p>
          <a:p>
            <a:pPr marL="1544638" indent="-685800" algn="just"/>
            <a:endParaRPr lang="en-US" sz="5400" dirty="0">
              <a:latin typeface="+mj-lt"/>
            </a:endParaRPr>
          </a:p>
          <a:p>
            <a:pPr marL="1544638" indent="-685800" algn="just"/>
            <a:endParaRPr lang="en-US" sz="5400" dirty="0">
              <a:latin typeface="+mj-lt"/>
            </a:endParaRPr>
          </a:p>
        </p:txBody>
      </p:sp>
    </p:spTree>
    <p:extLst>
      <p:ext uri="{BB962C8B-B14F-4D97-AF65-F5344CB8AC3E}">
        <p14:creationId xmlns:p14="http://schemas.microsoft.com/office/powerpoint/2010/main" val="13211844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499317"/>
            <a:ext cx="14715569" cy="510281"/>
          </a:xfrm>
        </p:spPr>
        <p:txBody>
          <a:bodyPr>
            <a:noAutofit/>
          </a:bodyPr>
          <a:lstStyle/>
          <a:p>
            <a:r>
              <a:rPr lang="en-US" sz="5400" dirty="0">
                <a:latin typeface="+mj-lt"/>
              </a:rPr>
              <a:t>Introduction Ensemble Learning</a:t>
            </a:r>
          </a:p>
        </p:txBody>
      </p:sp>
      <p:sp>
        <p:nvSpPr>
          <p:cNvPr id="2" name="TextBox 1">
            <a:extLst>
              <a:ext uri="{FF2B5EF4-FFF2-40B4-BE49-F238E27FC236}">
                <a16:creationId xmlns:a16="http://schemas.microsoft.com/office/drawing/2014/main" id="{3A76F7C8-C6F0-8F2C-264E-95D5AC75ABD5}"/>
              </a:ext>
            </a:extLst>
          </p:cNvPr>
          <p:cNvSpPr txBox="1"/>
          <p:nvPr/>
        </p:nvSpPr>
        <p:spPr>
          <a:xfrm>
            <a:off x="4075711" y="1495903"/>
            <a:ext cx="37221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D" sz="4000" dirty="0"/>
              <a:t>Majority Voting</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3" name="Tampungan Konten 14">
            <a:extLst>
              <a:ext uri="{FF2B5EF4-FFF2-40B4-BE49-F238E27FC236}">
                <a16:creationId xmlns:a16="http://schemas.microsoft.com/office/drawing/2014/main" id="{786E22D1-D569-C85C-E3C7-E8DEE4EB42A3}"/>
              </a:ext>
            </a:extLst>
          </p:cNvPr>
          <p:cNvSpPr>
            <a:spLocks noGrp="1"/>
          </p:cNvSpPr>
          <p:nvPr>
            <p:ph sz="quarter" idx="11"/>
          </p:nvPr>
        </p:nvSpPr>
        <p:spPr>
          <a:xfrm>
            <a:off x="466042" y="2557980"/>
            <a:ext cx="23380929" cy="11158019"/>
          </a:xfrm>
        </p:spPr>
        <p:txBody>
          <a:bodyPr>
            <a:normAutofit/>
          </a:bodyPr>
          <a:lstStyle/>
          <a:p>
            <a:pPr marL="1544638" indent="-685800" algn="just"/>
            <a:r>
              <a:rPr lang="en-US" sz="5400" dirty="0">
                <a:latin typeface="+mj-lt"/>
              </a:rPr>
              <a:t>We will use the term “majority” throughout this lecture in the context of voting to refer to both majority and plurality voting</a:t>
            </a:r>
          </a:p>
          <a:p>
            <a:pPr marL="1544638" indent="-685800" algn="just"/>
            <a:endParaRPr lang="en-US" sz="5400" dirty="0">
              <a:latin typeface="+mj-lt"/>
            </a:endParaRPr>
          </a:p>
          <a:p>
            <a:pPr marL="1544638" indent="-685800" algn="just"/>
            <a:r>
              <a:rPr lang="en-US" sz="5400" dirty="0">
                <a:latin typeface="+mj-lt"/>
              </a:rPr>
              <a:t>Plurality: mode, the class that receives the most votes; for binary classification, majority and plurality are the same</a:t>
            </a:r>
          </a:p>
          <a:p>
            <a:pPr marL="858838" indent="0" algn="just">
              <a:buNone/>
            </a:pPr>
            <a:endParaRPr lang="en-US" sz="5400" dirty="0">
              <a:latin typeface="+mj-lt"/>
            </a:endParaRPr>
          </a:p>
        </p:txBody>
      </p:sp>
      <p:pic>
        <p:nvPicPr>
          <p:cNvPr id="5" name="Picture 4">
            <a:extLst>
              <a:ext uri="{FF2B5EF4-FFF2-40B4-BE49-F238E27FC236}">
                <a16:creationId xmlns:a16="http://schemas.microsoft.com/office/drawing/2014/main" id="{4F2C498D-E97D-717D-A7D5-417104563F87}"/>
              </a:ext>
            </a:extLst>
          </p:cNvPr>
          <p:cNvPicPr>
            <a:picLocks noChangeAspect="1"/>
          </p:cNvPicPr>
          <p:nvPr/>
        </p:nvPicPr>
        <p:blipFill>
          <a:blip r:embed="rId2"/>
          <a:stretch>
            <a:fillRect/>
          </a:stretch>
        </p:blipFill>
        <p:spPr>
          <a:xfrm>
            <a:off x="4418611" y="8377237"/>
            <a:ext cx="13774139" cy="4984733"/>
          </a:xfrm>
          <a:prstGeom prst="rect">
            <a:avLst/>
          </a:prstGeom>
        </p:spPr>
      </p:pic>
    </p:spTree>
    <p:extLst>
      <p:ext uri="{BB962C8B-B14F-4D97-AF65-F5344CB8AC3E}">
        <p14:creationId xmlns:p14="http://schemas.microsoft.com/office/powerpoint/2010/main" val="77338212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499317"/>
            <a:ext cx="14715569" cy="510281"/>
          </a:xfrm>
        </p:spPr>
        <p:txBody>
          <a:bodyPr>
            <a:noAutofit/>
          </a:bodyPr>
          <a:lstStyle/>
          <a:p>
            <a:r>
              <a:rPr lang="en-US" sz="5400" dirty="0">
                <a:latin typeface="+mj-lt"/>
              </a:rPr>
              <a:t>Introduction Ensemble Learning</a:t>
            </a:r>
          </a:p>
        </p:txBody>
      </p:sp>
      <p:sp>
        <p:nvSpPr>
          <p:cNvPr id="2" name="TextBox 1">
            <a:extLst>
              <a:ext uri="{FF2B5EF4-FFF2-40B4-BE49-F238E27FC236}">
                <a16:creationId xmlns:a16="http://schemas.microsoft.com/office/drawing/2014/main" id="{3A76F7C8-C6F0-8F2C-264E-95D5AC75ABD5}"/>
              </a:ext>
            </a:extLst>
          </p:cNvPr>
          <p:cNvSpPr txBox="1"/>
          <p:nvPr/>
        </p:nvSpPr>
        <p:spPr>
          <a:xfrm>
            <a:off x="4075711" y="1495903"/>
            <a:ext cx="37221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D" sz="4000" dirty="0"/>
              <a:t>Majority Voting</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3" name="Tampungan Konten 14">
            <a:extLst>
              <a:ext uri="{FF2B5EF4-FFF2-40B4-BE49-F238E27FC236}">
                <a16:creationId xmlns:a16="http://schemas.microsoft.com/office/drawing/2014/main" id="{786E22D1-D569-C85C-E3C7-E8DEE4EB42A3}"/>
              </a:ext>
            </a:extLst>
          </p:cNvPr>
          <p:cNvSpPr>
            <a:spLocks noGrp="1"/>
          </p:cNvSpPr>
          <p:nvPr>
            <p:ph sz="quarter" idx="11"/>
          </p:nvPr>
        </p:nvSpPr>
        <p:spPr>
          <a:xfrm>
            <a:off x="466042" y="2557980"/>
            <a:ext cx="23380929" cy="11158019"/>
          </a:xfrm>
        </p:spPr>
        <p:txBody>
          <a:bodyPr>
            <a:normAutofit/>
          </a:bodyPr>
          <a:lstStyle/>
          <a:p>
            <a:pPr marL="1544638" indent="-685800" algn="just"/>
            <a:endParaRPr lang="en-US" sz="5400" dirty="0">
              <a:latin typeface="+mj-lt"/>
            </a:endParaRPr>
          </a:p>
          <a:p>
            <a:pPr marL="858838" indent="0" algn="just">
              <a:buNone/>
            </a:pPr>
            <a:endParaRPr lang="en-US" sz="5400" dirty="0">
              <a:latin typeface="+mj-lt"/>
            </a:endParaRPr>
          </a:p>
        </p:txBody>
      </p:sp>
      <p:pic>
        <p:nvPicPr>
          <p:cNvPr id="6" name="Picture 5">
            <a:extLst>
              <a:ext uri="{FF2B5EF4-FFF2-40B4-BE49-F238E27FC236}">
                <a16:creationId xmlns:a16="http://schemas.microsoft.com/office/drawing/2014/main" id="{48338A68-694A-B9AD-CE79-59A746B5331B}"/>
              </a:ext>
            </a:extLst>
          </p:cNvPr>
          <p:cNvPicPr>
            <a:picLocks noChangeAspect="1"/>
          </p:cNvPicPr>
          <p:nvPr/>
        </p:nvPicPr>
        <p:blipFill>
          <a:blip r:embed="rId2"/>
          <a:stretch>
            <a:fillRect/>
          </a:stretch>
        </p:blipFill>
        <p:spPr>
          <a:xfrm>
            <a:off x="5241750" y="2700353"/>
            <a:ext cx="12383489" cy="10313124"/>
          </a:xfrm>
          <a:prstGeom prst="rect">
            <a:avLst/>
          </a:prstGeom>
        </p:spPr>
      </p:pic>
    </p:spTree>
    <p:extLst>
      <p:ext uri="{BB962C8B-B14F-4D97-AF65-F5344CB8AC3E}">
        <p14:creationId xmlns:p14="http://schemas.microsoft.com/office/powerpoint/2010/main" val="250071962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499317"/>
            <a:ext cx="14715569" cy="510281"/>
          </a:xfrm>
        </p:spPr>
        <p:txBody>
          <a:bodyPr>
            <a:noAutofit/>
          </a:bodyPr>
          <a:lstStyle/>
          <a:p>
            <a:r>
              <a:rPr lang="en-US" sz="5400" dirty="0">
                <a:latin typeface="+mj-lt"/>
              </a:rPr>
              <a:t>Introduction Ensemble Learning</a:t>
            </a:r>
          </a:p>
        </p:txBody>
      </p:sp>
      <p:sp>
        <p:nvSpPr>
          <p:cNvPr id="2" name="TextBox 1">
            <a:extLst>
              <a:ext uri="{FF2B5EF4-FFF2-40B4-BE49-F238E27FC236}">
                <a16:creationId xmlns:a16="http://schemas.microsoft.com/office/drawing/2014/main" id="{3A76F7C8-C6F0-8F2C-264E-95D5AC75ABD5}"/>
              </a:ext>
            </a:extLst>
          </p:cNvPr>
          <p:cNvSpPr txBox="1"/>
          <p:nvPr/>
        </p:nvSpPr>
        <p:spPr>
          <a:xfrm>
            <a:off x="4075711" y="1495903"/>
            <a:ext cx="37221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D" sz="4000" dirty="0"/>
              <a:t>Majority Voting</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mc:AlternateContent xmlns:mc="http://schemas.openxmlformats.org/markup-compatibility/2006" xmlns:a14="http://schemas.microsoft.com/office/drawing/2010/main">
        <mc:Choice Requires="a14">
          <p:sp>
            <p:nvSpPr>
              <p:cNvPr id="3" name="Tampungan Konten 14">
                <a:extLst>
                  <a:ext uri="{FF2B5EF4-FFF2-40B4-BE49-F238E27FC236}">
                    <a16:creationId xmlns:a16="http://schemas.microsoft.com/office/drawing/2014/main" id="{786E22D1-D569-C85C-E3C7-E8DEE4EB42A3}"/>
                  </a:ext>
                </a:extLst>
              </p:cNvPr>
              <p:cNvSpPr>
                <a:spLocks noGrp="1"/>
              </p:cNvSpPr>
              <p:nvPr>
                <p:ph sz="quarter" idx="11"/>
              </p:nvPr>
            </p:nvSpPr>
            <p:spPr>
              <a:xfrm>
                <a:off x="466042" y="2557980"/>
                <a:ext cx="23380929" cy="11158019"/>
              </a:xfrm>
            </p:spPr>
            <p:txBody>
              <a:bodyPr>
                <a:normAutofit/>
              </a:bodyPr>
              <a:lstStyle/>
              <a:p>
                <a:pPr marL="1544638" indent="-685800" algn="just"/>
                <a:r>
                  <a:rPr lang="en-US" sz="5400" dirty="0">
                    <a:latin typeface="+mj-lt"/>
                  </a:rPr>
                  <a:t> the majority (or plurality) voting can be expressed more simply as the mode:</a:t>
                </a:r>
              </a:p>
              <a:p>
                <a:pPr marL="858838" indent="0" algn="just">
                  <a:buNone/>
                </a:pPr>
                <a14:m>
                  <m:oMathPara xmlns:m="http://schemas.openxmlformats.org/officeDocument/2006/math">
                    <m:oMathParaPr>
                      <m:jc m:val="centerGroup"/>
                    </m:oMathParaPr>
                    <m:oMath xmlns:m="http://schemas.openxmlformats.org/officeDocument/2006/math">
                      <m:acc>
                        <m:accPr>
                          <m:chr m:val="̂"/>
                          <m:ctrlPr>
                            <a:rPr lang="en-US" sz="5400" b="0" i="1" smtClean="0">
                              <a:latin typeface="Cambria Math" panose="02040503050406030204" pitchFamily="18" charset="0"/>
                            </a:rPr>
                          </m:ctrlPr>
                        </m:accPr>
                        <m:e>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𝑦</m:t>
                              </m:r>
                            </m:e>
                            <m:sub>
                              <m:r>
                                <a:rPr lang="en-US" sz="5400" b="0" i="1" smtClean="0">
                                  <a:latin typeface="Cambria Math" panose="02040503050406030204" pitchFamily="18" charset="0"/>
                                </a:rPr>
                                <m:t>𝑓</m:t>
                              </m:r>
                            </m:sub>
                          </m:sSub>
                        </m:e>
                      </m:acc>
                      <m:r>
                        <a:rPr lang="en-US" sz="5400" b="0" i="1" dirty="0" smtClean="0">
                          <a:latin typeface="Cambria Math" panose="02040503050406030204" pitchFamily="18" charset="0"/>
                        </a:rPr>
                        <m:t>=</m:t>
                      </m:r>
                      <m:r>
                        <a:rPr lang="en-US" sz="5400" b="0" i="1" dirty="0" smtClean="0">
                          <a:latin typeface="Cambria Math" panose="02040503050406030204" pitchFamily="18" charset="0"/>
                        </a:rPr>
                        <m:t>𝑚𝑜𝑑𝑒</m:t>
                      </m:r>
                      <m:r>
                        <a:rPr lang="en-US" sz="5400" b="0" i="1" dirty="0" smtClean="0">
                          <a:latin typeface="Cambria Math" panose="02040503050406030204" pitchFamily="18" charset="0"/>
                        </a:rPr>
                        <m:t> {</m:t>
                      </m:r>
                      <m:sSub>
                        <m:sSubPr>
                          <m:ctrlPr>
                            <a:rPr lang="en-US" sz="5400" b="0" i="1" dirty="0" smtClean="0">
                              <a:latin typeface="Cambria Math" panose="02040503050406030204" pitchFamily="18" charset="0"/>
                            </a:rPr>
                          </m:ctrlPr>
                        </m:sSubPr>
                        <m:e>
                          <m:r>
                            <a:rPr lang="en-US" sz="5400" b="0" i="1" dirty="0" smtClean="0">
                              <a:latin typeface="Cambria Math" panose="02040503050406030204" pitchFamily="18" charset="0"/>
                            </a:rPr>
                            <m:t>h</m:t>
                          </m:r>
                        </m:e>
                        <m:sub>
                          <m:r>
                            <a:rPr lang="en-US" sz="5400" b="0" i="1" dirty="0" smtClean="0">
                              <a:latin typeface="Cambria Math" panose="02040503050406030204" pitchFamily="18" charset="0"/>
                            </a:rPr>
                            <m:t>1</m:t>
                          </m:r>
                        </m:sub>
                      </m:sSub>
                      <m:d>
                        <m:dPr>
                          <m:ctrlPr>
                            <a:rPr lang="en-US" sz="5400" b="0" i="1" dirty="0" smtClean="0">
                              <a:latin typeface="Cambria Math" panose="02040503050406030204" pitchFamily="18" charset="0"/>
                            </a:rPr>
                          </m:ctrlPr>
                        </m:dPr>
                        <m:e>
                          <m:r>
                            <a:rPr lang="en-US" sz="5400" b="0" i="1" dirty="0" smtClean="0">
                              <a:latin typeface="Cambria Math" panose="02040503050406030204" pitchFamily="18" charset="0"/>
                            </a:rPr>
                            <m:t>𝑥</m:t>
                          </m:r>
                        </m:e>
                      </m:d>
                      <m:r>
                        <a:rPr lang="en-US" sz="5400" b="0" i="1" dirty="0" smtClean="0">
                          <a:latin typeface="Cambria Math" panose="02040503050406030204" pitchFamily="18" charset="0"/>
                        </a:rPr>
                        <m:t>,…, </m:t>
                      </m:r>
                      <m:sSub>
                        <m:sSubPr>
                          <m:ctrlPr>
                            <a:rPr lang="en-US" sz="5400" b="0" i="1" dirty="0" smtClean="0">
                              <a:latin typeface="Cambria Math" panose="02040503050406030204" pitchFamily="18" charset="0"/>
                            </a:rPr>
                          </m:ctrlPr>
                        </m:sSubPr>
                        <m:e>
                          <m:r>
                            <a:rPr lang="en-US" sz="5400" b="0" i="1" dirty="0" smtClean="0">
                              <a:latin typeface="Cambria Math" panose="02040503050406030204" pitchFamily="18" charset="0"/>
                            </a:rPr>
                            <m:t>h</m:t>
                          </m:r>
                        </m:e>
                        <m:sub>
                          <m:r>
                            <a:rPr lang="en-US" sz="5400" b="0" i="1" dirty="0" smtClean="0">
                              <a:latin typeface="Cambria Math" panose="02040503050406030204" pitchFamily="18" charset="0"/>
                            </a:rPr>
                            <m:t>𝑛</m:t>
                          </m:r>
                        </m:sub>
                      </m:sSub>
                      <m:d>
                        <m:dPr>
                          <m:ctrlPr>
                            <a:rPr lang="en-US" sz="5400" b="0" i="1" dirty="0" smtClean="0">
                              <a:latin typeface="Cambria Math" panose="02040503050406030204" pitchFamily="18" charset="0"/>
                            </a:rPr>
                          </m:ctrlPr>
                        </m:dPr>
                        <m:e>
                          <m:r>
                            <a:rPr lang="en-US" sz="5400" b="0" i="1" dirty="0" smtClean="0">
                              <a:latin typeface="Cambria Math" panose="02040503050406030204" pitchFamily="18" charset="0"/>
                            </a:rPr>
                            <m:t>𝑥</m:t>
                          </m:r>
                        </m:e>
                      </m:d>
                      <m:r>
                        <a:rPr lang="en-US" sz="5400" b="0" i="1" dirty="0" smtClean="0">
                          <a:latin typeface="Cambria Math" panose="02040503050406030204" pitchFamily="18" charset="0"/>
                        </a:rPr>
                        <m:t>}</m:t>
                      </m:r>
                    </m:oMath>
                  </m:oMathPara>
                </a14:m>
                <a:endParaRPr lang="en-US" sz="5400" dirty="0">
                  <a:latin typeface="+mj-lt"/>
                </a:endParaRPr>
              </a:p>
              <a:p>
                <a:pPr marL="2168526" lvl="1" indent="-685800" algn="just"/>
                <a:endParaRPr lang="en-US" sz="5400" dirty="0">
                  <a:latin typeface="+mj-lt"/>
                </a:endParaRPr>
              </a:p>
              <a:p>
                <a:pPr marL="2168526" lvl="1" indent="-685800" algn="just"/>
                <a:endParaRPr lang="en-US" sz="5400" dirty="0">
                  <a:latin typeface="+mj-lt"/>
                </a:endParaRPr>
              </a:p>
            </p:txBody>
          </p:sp>
        </mc:Choice>
        <mc:Fallback xmlns="">
          <p:sp>
            <p:nvSpPr>
              <p:cNvPr id="3" name="Tampungan Konten 14">
                <a:extLst>
                  <a:ext uri="{FF2B5EF4-FFF2-40B4-BE49-F238E27FC236}">
                    <a16:creationId xmlns:a16="http://schemas.microsoft.com/office/drawing/2014/main" id="{786E22D1-D569-C85C-E3C7-E8DEE4EB42A3}"/>
                  </a:ext>
                </a:extLst>
              </p:cNvPr>
              <p:cNvSpPr>
                <a:spLocks noGrp="1" noRot="1" noChangeAspect="1" noMove="1" noResize="1" noEditPoints="1" noAdjustHandles="1" noChangeArrowheads="1" noChangeShapeType="1" noTextEdit="1"/>
              </p:cNvSpPr>
              <p:nvPr>
                <p:ph sz="quarter" idx="11"/>
              </p:nvPr>
            </p:nvSpPr>
            <p:spPr>
              <a:xfrm>
                <a:off x="466042" y="2557980"/>
                <a:ext cx="23380929" cy="11158019"/>
              </a:xfrm>
              <a:blipFill>
                <a:blip r:embed="rId2"/>
                <a:stretch>
                  <a:fillRect t="-4481" r="-1564"/>
                </a:stretch>
              </a:blipFill>
            </p:spPr>
            <p:txBody>
              <a:bodyPr/>
              <a:lstStyle/>
              <a:p>
                <a:r>
                  <a:rPr lang="en-ID">
                    <a:noFill/>
                  </a:rPr>
                  <a:t> </a:t>
                </a:r>
              </a:p>
            </p:txBody>
          </p:sp>
        </mc:Fallback>
      </mc:AlternateContent>
    </p:spTree>
    <p:extLst>
      <p:ext uri="{BB962C8B-B14F-4D97-AF65-F5344CB8AC3E}">
        <p14:creationId xmlns:p14="http://schemas.microsoft.com/office/powerpoint/2010/main" val="10809838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Bagging</a:t>
            </a:r>
          </a:p>
        </p:txBody>
      </p:sp>
    </p:spTree>
    <p:extLst>
      <p:ext uri="{BB962C8B-B14F-4D97-AF65-F5344CB8AC3E}">
        <p14:creationId xmlns:p14="http://schemas.microsoft.com/office/powerpoint/2010/main" val="6880258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896830"/>
            <a:ext cx="14715569" cy="510281"/>
          </a:xfrm>
        </p:spPr>
        <p:txBody>
          <a:bodyPr>
            <a:noAutofit/>
          </a:bodyPr>
          <a:lstStyle/>
          <a:p>
            <a:r>
              <a:rPr lang="en-US" sz="5400" dirty="0">
                <a:latin typeface="+mj-lt"/>
              </a:rPr>
              <a:t>Bagging</a:t>
            </a:r>
          </a:p>
        </p:txBody>
      </p:sp>
      <mc:AlternateContent xmlns:mc="http://schemas.openxmlformats.org/markup-compatibility/2006" xmlns:a14="http://schemas.microsoft.com/office/drawing/2010/main">
        <mc:Choice Requires="a14">
          <p:sp>
            <p:nvSpPr>
              <p:cNvPr id="3" name="Tampungan Konten 14">
                <a:extLst>
                  <a:ext uri="{FF2B5EF4-FFF2-40B4-BE49-F238E27FC236}">
                    <a16:creationId xmlns:a16="http://schemas.microsoft.com/office/drawing/2014/main" id="{786E22D1-D569-C85C-E3C7-E8DEE4EB42A3}"/>
                  </a:ext>
                </a:extLst>
              </p:cNvPr>
              <p:cNvSpPr>
                <a:spLocks noGrp="1"/>
              </p:cNvSpPr>
              <p:nvPr>
                <p:ph sz="quarter" idx="11"/>
              </p:nvPr>
            </p:nvSpPr>
            <p:spPr>
              <a:xfrm>
                <a:off x="466042" y="2557980"/>
                <a:ext cx="23380929" cy="11158019"/>
              </a:xfrm>
            </p:spPr>
            <p:txBody>
              <a:bodyPr>
                <a:normAutofit/>
              </a:bodyPr>
              <a:lstStyle/>
              <a:p>
                <a:pPr marL="1544638" indent="-685800" algn="just"/>
                <a:r>
                  <a:rPr lang="en-US" sz="5400" dirty="0">
                    <a:latin typeface="+mj-lt"/>
                  </a:rPr>
                  <a:t>Bagging relies on a concept similar to </a:t>
                </a:r>
                <a:r>
                  <a:rPr lang="en-US" sz="5400" b="1" dirty="0">
                    <a:solidFill>
                      <a:srgbClr val="00B0F0"/>
                    </a:solidFill>
                    <a:latin typeface="+mj-lt"/>
                  </a:rPr>
                  <a:t>majority voting </a:t>
                </a:r>
                <a:r>
                  <a:rPr lang="en-US" sz="5400" dirty="0">
                    <a:latin typeface="+mj-lt"/>
                  </a:rPr>
                  <a:t>but uses the same learning algorithm (typically a decision tree algorithm) to fit models on different subsets of the </a:t>
                </a:r>
                <a:r>
                  <a:rPr lang="en-US" sz="5400" b="1" dirty="0">
                    <a:solidFill>
                      <a:srgbClr val="00B0F0"/>
                    </a:solidFill>
                    <a:latin typeface="+mj-lt"/>
                  </a:rPr>
                  <a:t>training data (bootstrap samples)</a:t>
                </a:r>
                <a:r>
                  <a:rPr lang="en-US" sz="5400" dirty="0">
                    <a:latin typeface="+mj-lt"/>
                  </a:rPr>
                  <a:t>.</a:t>
                </a:r>
              </a:p>
              <a:p>
                <a:pPr marL="1544638" indent="-685800" algn="just"/>
                <a:r>
                  <a:rPr lang="en-US" sz="5400" dirty="0">
                    <a:latin typeface="+mj-lt"/>
                  </a:rPr>
                  <a:t>In a nutshell, </a:t>
                </a:r>
                <a:r>
                  <a:rPr lang="en-US" sz="5400" b="1" dirty="0">
                    <a:solidFill>
                      <a:srgbClr val="00B0F0"/>
                    </a:solidFill>
                    <a:latin typeface="+mj-lt"/>
                  </a:rPr>
                  <a:t>a bootstrap sample </a:t>
                </a:r>
                <a:r>
                  <a:rPr lang="en-US" sz="5400" dirty="0">
                    <a:latin typeface="+mj-lt"/>
                  </a:rPr>
                  <a:t>is a sample of size </a:t>
                </a:r>
                <a14:m>
                  <m:oMath xmlns:m="http://schemas.openxmlformats.org/officeDocument/2006/math">
                    <m:r>
                      <a:rPr lang="en-US" sz="5400" i="1" dirty="0" smtClean="0">
                        <a:latin typeface="Cambria Math" panose="02040503050406030204" pitchFamily="18" charset="0"/>
                      </a:rPr>
                      <m:t>𝑛</m:t>
                    </m:r>
                  </m:oMath>
                </a14:m>
                <a:r>
                  <a:rPr lang="en-US" sz="5400" dirty="0">
                    <a:latin typeface="+mj-lt"/>
                  </a:rPr>
                  <a:t> drawn with replacement from an original training set </a:t>
                </a:r>
                <a14:m>
                  <m:oMath xmlns:m="http://schemas.openxmlformats.org/officeDocument/2006/math">
                    <m:r>
                      <a:rPr lang="en-US" sz="5400" i="1" dirty="0" smtClean="0">
                        <a:latin typeface="Cambria Math" panose="02040503050406030204" pitchFamily="18" charset="0"/>
                      </a:rPr>
                      <m:t>𝐷</m:t>
                    </m:r>
                  </m:oMath>
                </a14:m>
                <a:r>
                  <a:rPr lang="en-US" sz="5400" dirty="0">
                    <a:latin typeface="+mj-lt"/>
                  </a:rPr>
                  <a:t> with </a:t>
                </a:r>
                <a14:m>
                  <m:oMath xmlns:m="http://schemas.openxmlformats.org/officeDocument/2006/math">
                    <m:r>
                      <a:rPr lang="en-US" sz="5400" i="1" dirty="0" smtClean="0">
                        <a:latin typeface="Cambria Math" panose="02040503050406030204" pitchFamily="18" charset="0"/>
                      </a:rPr>
                      <m:t>|</m:t>
                    </m:r>
                    <m:r>
                      <a:rPr lang="en-US" sz="5400" i="1" dirty="0" smtClean="0">
                        <a:latin typeface="Cambria Math" panose="02040503050406030204" pitchFamily="18" charset="0"/>
                      </a:rPr>
                      <m:t>𝐷</m:t>
                    </m:r>
                    <m:r>
                      <a:rPr lang="en-US" sz="5400" i="1" dirty="0" smtClean="0">
                        <a:latin typeface="Cambria Math" panose="02040503050406030204" pitchFamily="18" charset="0"/>
                      </a:rPr>
                      <m:t>| = </m:t>
                    </m:r>
                    <m:r>
                      <a:rPr lang="en-US" sz="5400" i="1" dirty="0" smtClean="0">
                        <a:latin typeface="Cambria Math" panose="02040503050406030204" pitchFamily="18" charset="0"/>
                      </a:rPr>
                      <m:t>𝑛</m:t>
                    </m:r>
                  </m:oMath>
                </a14:m>
                <a:r>
                  <a:rPr lang="en-US" sz="5400" dirty="0">
                    <a:latin typeface="+mj-lt"/>
                  </a:rPr>
                  <a:t>. Consequently, some training examples are duplicated in each bootstrap sample, and some other training examples do not appear in a given bootstrap sample at all (usually, we refer to these examples as ”out-of-bag sample”).</a:t>
                </a:r>
              </a:p>
              <a:p>
                <a:pPr marL="2168526" lvl="1" indent="-685800" algn="just"/>
                <a:endParaRPr lang="en-US" sz="5400" dirty="0">
                  <a:latin typeface="+mj-lt"/>
                </a:endParaRPr>
              </a:p>
            </p:txBody>
          </p:sp>
        </mc:Choice>
        <mc:Fallback xmlns="">
          <p:sp>
            <p:nvSpPr>
              <p:cNvPr id="3" name="Tampungan Konten 14">
                <a:extLst>
                  <a:ext uri="{FF2B5EF4-FFF2-40B4-BE49-F238E27FC236}">
                    <a16:creationId xmlns:a16="http://schemas.microsoft.com/office/drawing/2014/main" id="{786E22D1-D569-C85C-E3C7-E8DEE4EB42A3}"/>
                  </a:ext>
                </a:extLst>
              </p:cNvPr>
              <p:cNvSpPr>
                <a:spLocks noGrp="1" noRot="1" noChangeAspect="1" noMove="1" noResize="1" noEditPoints="1" noAdjustHandles="1" noChangeArrowheads="1" noChangeShapeType="1" noTextEdit="1"/>
              </p:cNvSpPr>
              <p:nvPr>
                <p:ph sz="quarter" idx="11"/>
              </p:nvPr>
            </p:nvSpPr>
            <p:spPr>
              <a:xfrm>
                <a:off x="466042" y="2557980"/>
                <a:ext cx="23380929" cy="11158019"/>
              </a:xfrm>
              <a:blipFill>
                <a:blip r:embed="rId2"/>
                <a:stretch>
                  <a:fillRect t="-4481" r="-1564"/>
                </a:stretch>
              </a:blipFill>
            </p:spPr>
            <p:txBody>
              <a:bodyPr/>
              <a:lstStyle/>
              <a:p>
                <a:r>
                  <a:rPr lang="en-ID">
                    <a:noFill/>
                  </a:rPr>
                  <a:t> </a:t>
                </a:r>
              </a:p>
            </p:txBody>
          </p:sp>
        </mc:Fallback>
      </mc:AlternateContent>
    </p:spTree>
    <p:extLst>
      <p:ext uri="{BB962C8B-B14F-4D97-AF65-F5344CB8AC3E}">
        <p14:creationId xmlns:p14="http://schemas.microsoft.com/office/powerpoint/2010/main" val="35116372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896830"/>
            <a:ext cx="14715569" cy="510281"/>
          </a:xfrm>
        </p:spPr>
        <p:txBody>
          <a:bodyPr>
            <a:noAutofit/>
          </a:bodyPr>
          <a:lstStyle/>
          <a:p>
            <a:r>
              <a:rPr lang="en-US" sz="5400" dirty="0">
                <a:latin typeface="+mj-lt"/>
              </a:rPr>
              <a:t>Bagging</a:t>
            </a:r>
          </a:p>
        </p:txBody>
      </p:sp>
      <p:pic>
        <p:nvPicPr>
          <p:cNvPr id="6" name="Picture 5">
            <a:extLst>
              <a:ext uri="{FF2B5EF4-FFF2-40B4-BE49-F238E27FC236}">
                <a16:creationId xmlns:a16="http://schemas.microsoft.com/office/drawing/2014/main" id="{4EC89A06-7E56-2390-8EFE-69543926B11E}"/>
              </a:ext>
            </a:extLst>
          </p:cNvPr>
          <p:cNvPicPr>
            <a:picLocks noChangeAspect="1"/>
          </p:cNvPicPr>
          <p:nvPr/>
        </p:nvPicPr>
        <p:blipFill>
          <a:blip r:embed="rId2"/>
          <a:stretch>
            <a:fillRect/>
          </a:stretch>
        </p:blipFill>
        <p:spPr>
          <a:xfrm>
            <a:off x="2576512" y="3014662"/>
            <a:ext cx="19230975" cy="8848440"/>
          </a:xfrm>
          <a:prstGeom prst="rect">
            <a:avLst/>
          </a:prstGeom>
        </p:spPr>
      </p:pic>
      <p:sp>
        <p:nvSpPr>
          <p:cNvPr id="8" name="TextBox 7">
            <a:extLst>
              <a:ext uri="{FF2B5EF4-FFF2-40B4-BE49-F238E27FC236}">
                <a16:creationId xmlns:a16="http://schemas.microsoft.com/office/drawing/2014/main" id="{C9855297-AD30-2DA1-C288-9715893F1018}"/>
              </a:ext>
            </a:extLst>
          </p:cNvPr>
          <p:cNvSpPr txBox="1"/>
          <p:nvPr/>
        </p:nvSpPr>
        <p:spPr>
          <a:xfrm>
            <a:off x="5337495" y="12588337"/>
            <a:ext cx="12192000"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D" sz="4000" dirty="0"/>
              <a:t>Illustration of bootstrap sampling</a:t>
            </a:r>
          </a:p>
        </p:txBody>
      </p:sp>
    </p:spTree>
    <p:extLst>
      <p:ext uri="{BB962C8B-B14F-4D97-AF65-F5344CB8AC3E}">
        <p14:creationId xmlns:p14="http://schemas.microsoft.com/office/powerpoint/2010/main" val="2356190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896830"/>
            <a:ext cx="14715569" cy="510281"/>
          </a:xfrm>
        </p:spPr>
        <p:txBody>
          <a:bodyPr>
            <a:noAutofit/>
          </a:bodyPr>
          <a:lstStyle/>
          <a:p>
            <a:r>
              <a:rPr lang="en-US" sz="5400" dirty="0">
                <a:latin typeface="+mj-lt"/>
              </a:rPr>
              <a:t>Bagging</a:t>
            </a:r>
          </a:p>
        </p:txBody>
      </p:sp>
      <p:pic>
        <p:nvPicPr>
          <p:cNvPr id="3" name="Picture 2">
            <a:extLst>
              <a:ext uri="{FF2B5EF4-FFF2-40B4-BE49-F238E27FC236}">
                <a16:creationId xmlns:a16="http://schemas.microsoft.com/office/drawing/2014/main" id="{2E376CE2-8BD7-A8DB-713D-F4286046BD65}"/>
              </a:ext>
            </a:extLst>
          </p:cNvPr>
          <p:cNvPicPr>
            <a:picLocks noChangeAspect="1"/>
          </p:cNvPicPr>
          <p:nvPr/>
        </p:nvPicPr>
        <p:blipFill>
          <a:blip r:embed="rId2"/>
          <a:stretch>
            <a:fillRect/>
          </a:stretch>
        </p:blipFill>
        <p:spPr>
          <a:xfrm>
            <a:off x="6912311" y="2443162"/>
            <a:ext cx="10384532" cy="9729788"/>
          </a:xfrm>
          <a:prstGeom prst="rect">
            <a:avLst/>
          </a:prstGeom>
        </p:spPr>
      </p:pic>
      <p:sp>
        <p:nvSpPr>
          <p:cNvPr id="4" name="TextBox 3">
            <a:extLst>
              <a:ext uri="{FF2B5EF4-FFF2-40B4-BE49-F238E27FC236}">
                <a16:creationId xmlns:a16="http://schemas.microsoft.com/office/drawing/2014/main" id="{6232694F-18BB-94BE-FB5E-4A30E9598556}"/>
              </a:ext>
            </a:extLst>
          </p:cNvPr>
          <p:cNvSpPr txBox="1"/>
          <p:nvPr/>
        </p:nvSpPr>
        <p:spPr>
          <a:xfrm>
            <a:off x="6390732" y="12552411"/>
            <a:ext cx="1160253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3600" dirty="0"/>
              <a:t>Illustration of bootstrapping in the context of bagging</a:t>
            </a:r>
            <a:endParaRPr kumimoji="0" lang="en-ID" sz="36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18746967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075711" y="896830"/>
            <a:ext cx="14715569" cy="510281"/>
          </a:xfrm>
        </p:spPr>
        <p:txBody>
          <a:bodyPr>
            <a:noAutofit/>
          </a:bodyPr>
          <a:lstStyle/>
          <a:p>
            <a:r>
              <a:rPr lang="en-US" sz="5400" dirty="0">
                <a:latin typeface="+mj-lt"/>
              </a:rPr>
              <a:t>Bagging</a:t>
            </a:r>
          </a:p>
        </p:txBody>
      </p:sp>
      <p:sp>
        <p:nvSpPr>
          <p:cNvPr id="4" name="TextBox 3">
            <a:extLst>
              <a:ext uri="{FF2B5EF4-FFF2-40B4-BE49-F238E27FC236}">
                <a16:creationId xmlns:a16="http://schemas.microsoft.com/office/drawing/2014/main" id="{6232694F-18BB-94BE-FB5E-4A30E9598556}"/>
              </a:ext>
            </a:extLst>
          </p:cNvPr>
          <p:cNvSpPr txBox="1"/>
          <p:nvPr/>
        </p:nvSpPr>
        <p:spPr>
          <a:xfrm>
            <a:off x="9366706" y="12521634"/>
            <a:ext cx="565058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D" sz="4000" dirty="0"/>
              <a:t>The concept of bagging</a:t>
            </a:r>
            <a:endParaRPr kumimoji="0" lang="en-ID" sz="48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5" name="Picture 4">
            <a:extLst>
              <a:ext uri="{FF2B5EF4-FFF2-40B4-BE49-F238E27FC236}">
                <a16:creationId xmlns:a16="http://schemas.microsoft.com/office/drawing/2014/main" id="{ADDADE53-DE8F-295B-8D13-E857DA4C4BE3}"/>
              </a:ext>
            </a:extLst>
          </p:cNvPr>
          <p:cNvPicPr>
            <a:picLocks noChangeAspect="1"/>
          </p:cNvPicPr>
          <p:nvPr/>
        </p:nvPicPr>
        <p:blipFill>
          <a:blip r:embed="rId2"/>
          <a:stretch>
            <a:fillRect/>
          </a:stretch>
        </p:blipFill>
        <p:spPr>
          <a:xfrm>
            <a:off x="6100762" y="2657475"/>
            <a:ext cx="12690518" cy="9513500"/>
          </a:xfrm>
          <a:prstGeom prst="rect">
            <a:avLst/>
          </a:prstGeom>
        </p:spPr>
      </p:pic>
    </p:spTree>
    <p:extLst>
      <p:ext uri="{BB962C8B-B14F-4D97-AF65-F5344CB8AC3E}">
        <p14:creationId xmlns:p14="http://schemas.microsoft.com/office/powerpoint/2010/main" val="15072666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latin typeface="+mj-lt"/>
              </a:rPr>
              <a:t>Learning Outcome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549400" indent="-635000" algn="just"/>
            <a:r>
              <a:rPr lang="en-US" sz="5400" b="1" dirty="0">
                <a:latin typeface="+mj-lt"/>
              </a:rPr>
              <a:t>LO 1: </a:t>
            </a:r>
            <a:r>
              <a:rPr lang="en-US" sz="5400" dirty="0">
                <a:latin typeface="+mj-lt"/>
              </a:rPr>
              <a:t>Explain the fundamental of machine learning concept</a:t>
            </a:r>
          </a:p>
          <a:p>
            <a:pPr marL="1549400" indent="-635000" algn="just"/>
            <a:r>
              <a:rPr lang="en-US" sz="5400" b="1" dirty="0">
                <a:latin typeface="+mj-lt"/>
              </a:rPr>
              <a:t>LO 2: </a:t>
            </a:r>
            <a:r>
              <a:rPr lang="en-US" sz="5400" dirty="0">
                <a:latin typeface="+mj-lt"/>
              </a:rPr>
              <a:t>Interpret the distribution of dataset using regression method</a:t>
            </a:r>
          </a:p>
          <a:p>
            <a:pPr marL="1549400" indent="-635000" algn="just"/>
            <a:r>
              <a:rPr lang="en-US" sz="5400" b="1" dirty="0">
                <a:latin typeface="+mj-lt"/>
              </a:rPr>
              <a:t>LO 3: </a:t>
            </a:r>
            <a:r>
              <a:rPr lang="en-US" sz="5400" dirty="0">
                <a:latin typeface="+mj-lt"/>
              </a:rPr>
              <a:t>Experiment classification and clustering algorithm from given dataset</a:t>
            </a:r>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Boosting</a:t>
            </a:r>
          </a:p>
        </p:txBody>
      </p:sp>
    </p:spTree>
    <p:extLst>
      <p:ext uri="{BB962C8B-B14F-4D97-AF65-F5344CB8AC3E}">
        <p14:creationId xmlns:p14="http://schemas.microsoft.com/office/powerpoint/2010/main" val="90557481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Boosting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2108208" cy="11158019"/>
          </a:xfrm>
        </p:spPr>
        <p:txBody>
          <a:bodyPr>
            <a:normAutofit fontScale="92500" lnSpcReduction="10000"/>
          </a:bodyPr>
          <a:lstStyle/>
          <a:p>
            <a:pPr marL="1773238" indent="-914400" algn="just"/>
            <a:r>
              <a:rPr lang="en-US" sz="5400" dirty="0">
                <a:solidFill>
                  <a:schemeClr val="bg2">
                    <a:lumMod val="10000"/>
                  </a:schemeClr>
                </a:solidFill>
                <a:latin typeface="+mj-lt"/>
              </a:rPr>
              <a:t>There are two broad categories of boosting: </a:t>
            </a:r>
            <a:r>
              <a:rPr lang="en-US" sz="5400" dirty="0">
                <a:solidFill>
                  <a:srgbClr val="00B0F0"/>
                </a:solidFill>
                <a:latin typeface="+mj-lt"/>
              </a:rPr>
              <a:t>Adaptive boosting </a:t>
            </a:r>
            <a:r>
              <a:rPr lang="en-US" sz="5400" dirty="0">
                <a:solidFill>
                  <a:schemeClr val="bg2">
                    <a:lumMod val="10000"/>
                  </a:schemeClr>
                </a:solidFill>
                <a:latin typeface="+mj-lt"/>
              </a:rPr>
              <a:t>and </a:t>
            </a:r>
            <a:r>
              <a:rPr lang="en-US" sz="5400" dirty="0">
                <a:solidFill>
                  <a:srgbClr val="00B0F0"/>
                </a:solidFill>
                <a:latin typeface="+mj-lt"/>
              </a:rPr>
              <a:t>gradient boosting</a:t>
            </a:r>
            <a:r>
              <a:rPr lang="en-US" sz="5400" dirty="0">
                <a:solidFill>
                  <a:schemeClr val="bg2">
                    <a:lumMod val="10000"/>
                  </a:schemeClr>
                </a:solidFill>
                <a:latin typeface="+mj-lt"/>
              </a:rPr>
              <a:t>.</a:t>
            </a:r>
          </a:p>
          <a:p>
            <a:pPr marL="1773238" indent="-914400" algn="just"/>
            <a:endParaRPr lang="en-US" sz="5400" dirty="0">
              <a:solidFill>
                <a:schemeClr val="bg2">
                  <a:lumMod val="10000"/>
                </a:schemeClr>
              </a:solidFill>
              <a:latin typeface="+mj-lt"/>
            </a:endParaRPr>
          </a:p>
          <a:p>
            <a:pPr marL="1773238" indent="-914400" algn="just"/>
            <a:r>
              <a:rPr lang="en-US" sz="5400" dirty="0">
                <a:solidFill>
                  <a:schemeClr val="bg2">
                    <a:lumMod val="10000"/>
                  </a:schemeClr>
                </a:solidFill>
                <a:latin typeface="+mj-lt"/>
              </a:rPr>
              <a:t>Adaptive and gradient boosting rely on the same concept of boosting “weak learners” (such as decision tree stumps) to “strong learners.</a:t>
            </a:r>
          </a:p>
          <a:p>
            <a:pPr marL="1773238" indent="-914400" algn="just"/>
            <a:endParaRPr lang="en-US" sz="5400" dirty="0">
              <a:solidFill>
                <a:schemeClr val="bg2">
                  <a:lumMod val="10000"/>
                </a:schemeClr>
              </a:solidFill>
              <a:latin typeface="+mj-lt"/>
            </a:endParaRPr>
          </a:p>
          <a:p>
            <a:pPr marL="1773238" indent="-914400" algn="just"/>
            <a:r>
              <a:rPr lang="en-US" sz="5400" dirty="0">
                <a:solidFill>
                  <a:schemeClr val="bg2">
                    <a:lumMod val="10000"/>
                  </a:schemeClr>
                </a:solidFill>
                <a:latin typeface="+mj-lt"/>
              </a:rPr>
              <a:t>Boosting is </a:t>
            </a:r>
            <a:r>
              <a:rPr lang="en-US" sz="5400" b="1" dirty="0">
                <a:solidFill>
                  <a:srgbClr val="00B0F0"/>
                </a:solidFill>
                <a:latin typeface="+mj-lt"/>
              </a:rPr>
              <a:t>an iterative process</a:t>
            </a:r>
            <a:r>
              <a:rPr lang="en-US" sz="5400" dirty="0">
                <a:solidFill>
                  <a:schemeClr val="bg2">
                    <a:lumMod val="10000"/>
                  </a:schemeClr>
                </a:solidFill>
                <a:latin typeface="+mj-lt"/>
              </a:rPr>
              <a:t>, where the training set is reweighted, at each iteration, based on </a:t>
            </a:r>
            <a:r>
              <a:rPr lang="en-US" sz="5400" dirty="0">
                <a:solidFill>
                  <a:srgbClr val="00B050"/>
                </a:solidFill>
                <a:latin typeface="+mj-lt"/>
              </a:rPr>
              <a:t>mistakes a weak learner </a:t>
            </a:r>
            <a:r>
              <a:rPr lang="en-US" sz="5400" dirty="0">
                <a:solidFill>
                  <a:schemeClr val="bg2">
                    <a:lumMod val="10000"/>
                  </a:schemeClr>
                </a:solidFill>
                <a:latin typeface="+mj-lt"/>
              </a:rPr>
              <a:t>made (i.e., misclassifications); the two approaches, adaptive and gradient boosting, differ mainly regarding how the weights are updated and how the classifiers are combined</a:t>
            </a:r>
          </a:p>
        </p:txBody>
      </p:sp>
    </p:spTree>
    <p:extLst>
      <p:ext uri="{BB962C8B-B14F-4D97-AF65-F5344CB8AC3E}">
        <p14:creationId xmlns:p14="http://schemas.microsoft.com/office/powerpoint/2010/main" val="41003774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Boosting</a:t>
            </a:r>
          </a:p>
        </p:txBody>
      </p:sp>
      <p:sp>
        <p:nvSpPr>
          <p:cNvPr id="2" name="TextBox 1">
            <a:extLst>
              <a:ext uri="{FF2B5EF4-FFF2-40B4-BE49-F238E27FC236}">
                <a16:creationId xmlns:a16="http://schemas.microsoft.com/office/drawing/2014/main" id="{C8543F4F-EB52-4E43-6716-FF54A5188AB8}"/>
              </a:ext>
            </a:extLst>
          </p:cNvPr>
          <p:cNvSpPr txBox="1"/>
          <p:nvPr/>
        </p:nvSpPr>
        <p:spPr>
          <a:xfrm>
            <a:off x="4240017" y="1495903"/>
            <a:ext cx="238687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D" sz="4000" dirty="0" err="1"/>
              <a:t>Adaboost</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4" name="Content Placeholder 3">
            <a:extLst>
              <a:ext uri="{FF2B5EF4-FFF2-40B4-BE49-F238E27FC236}">
                <a16:creationId xmlns:a16="http://schemas.microsoft.com/office/drawing/2014/main" id="{80C4AFDF-96B5-2171-5C70-0813F05AF7BC}"/>
              </a:ext>
            </a:extLst>
          </p:cNvPr>
          <p:cNvSpPr>
            <a:spLocks noGrp="1"/>
          </p:cNvSpPr>
          <p:nvPr>
            <p:ph sz="quarter" idx="11"/>
          </p:nvPr>
        </p:nvSpPr>
        <p:spPr/>
        <p:txBody>
          <a:bodyPr/>
          <a:lstStyle/>
          <a:p>
            <a:endParaRPr lang="en-ID"/>
          </a:p>
        </p:txBody>
      </p:sp>
      <p:pic>
        <p:nvPicPr>
          <p:cNvPr id="6" name="Picture 5">
            <a:extLst>
              <a:ext uri="{FF2B5EF4-FFF2-40B4-BE49-F238E27FC236}">
                <a16:creationId xmlns:a16="http://schemas.microsoft.com/office/drawing/2014/main" id="{B978A412-8DC3-40A5-185C-16DE2B74E894}"/>
              </a:ext>
            </a:extLst>
          </p:cNvPr>
          <p:cNvPicPr>
            <a:picLocks noChangeAspect="1"/>
          </p:cNvPicPr>
          <p:nvPr/>
        </p:nvPicPr>
        <p:blipFill>
          <a:blip r:embed="rId2"/>
          <a:stretch>
            <a:fillRect/>
          </a:stretch>
        </p:blipFill>
        <p:spPr>
          <a:xfrm>
            <a:off x="5433453" y="2700353"/>
            <a:ext cx="13714940" cy="10793954"/>
          </a:xfrm>
          <a:prstGeom prst="rect">
            <a:avLst/>
          </a:prstGeom>
        </p:spPr>
      </p:pic>
    </p:spTree>
    <p:extLst>
      <p:ext uri="{BB962C8B-B14F-4D97-AF65-F5344CB8AC3E}">
        <p14:creationId xmlns:p14="http://schemas.microsoft.com/office/powerpoint/2010/main" val="17338493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Boosting</a:t>
            </a:r>
          </a:p>
        </p:txBody>
      </p:sp>
      <p:sp>
        <p:nvSpPr>
          <p:cNvPr id="2" name="TextBox 1">
            <a:extLst>
              <a:ext uri="{FF2B5EF4-FFF2-40B4-BE49-F238E27FC236}">
                <a16:creationId xmlns:a16="http://schemas.microsoft.com/office/drawing/2014/main" id="{C8543F4F-EB52-4E43-6716-FF54A5188AB8}"/>
              </a:ext>
            </a:extLst>
          </p:cNvPr>
          <p:cNvSpPr txBox="1"/>
          <p:nvPr/>
        </p:nvSpPr>
        <p:spPr>
          <a:xfrm>
            <a:off x="4240017" y="1495903"/>
            <a:ext cx="238687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ID" sz="4000" dirty="0" err="1"/>
              <a:t>Adaboost</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4" name="Content Placeholder 3">
            <a:extLst>
              <a:ext uri="{FF2B5EF4-FFF2-40B4-BE49-F238E27FC236}">
                <a16:creationId xmlns:a16="http://schemas.microsoft.com/office/drawing/2014/main" id="{80C4AFDF-96B5-2171-5C70-0813F05AF7BC}"/>
              </a:ext>
            </a:extLst>
          </p:cNvPr>
          <p:cNvSpPr>
            <a:spLocks noGrp="1"/>
          </p:cNvSpPr>
          <p:nvPr>
            <p:ph sz="quarter" idx="11"/>
          </p:nvPr>
        </p:nvSpPr>
        <p:spPr/>
        <p:txBody>
          <a:bodyPr/>
          <a:lstStyle/>
          <a:p>
            <a:endParaRPr lang="en-ID"/>
          </a:p>
        </p:txBody>
      </p:sp>
      <p:pic>
        <p:nvPicPr>
          <p:cNvPr id="5" name="Picture 4">
            <a:extLst>
              <a:ext uri="{FF2B5EF4-FFF2-40B4-BE49-F238E27FC236}">
                <a16:creationId xmlns:a16="http://schemas.microsoft.com/office/drawing/2014/main" id="{48476F56-9F53-8FDB-F106-7BBE159ABD92}"/>
              </a:ext>
            </a:extLst>
          </p:cNvPr>
          <p:cNvPicPr>
            <a:picLocks noChangeAspect="1"/>
          </p:cNvPicPr>
          <p:nvPr/>
        </p:nvPicPr>
        <p:blipFill>
          <a:blip r:embed="rId2"/>
          <a:stretch>
            <a:fillRect/>
          </a:stretch>
        </p:blipFill>
        <p:spPr>
          <a:xfrm>
            <a:off x="3634052" y="2570703"/>
            <a:ext cx="17420695" cy="10645980"/>
          </a:xfrm>
          <a:prstGeom prst="rect">
            <a:avLst/>
          </a:prstGeom>
        </p:spPr>
      </p:pic>
    </p:spTree>
    <p:extLst>
      <p:ext uri="{BB962C8B-B14F-4D97-AF65-F5344CB8AC3E}">
        <p14:creationId xmlns:p14="http://schemas.microsoft.com/office/powerpoint/2010/main" val="29676001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Random Forest</a:t>
            </a:r>
          </a:p>
        </p:txBody>
      </p:sp>
    </p:spTree>
    <p:extLst>
      <p:ext uri="{BB962C8B-B14F-4D97-AF65-F5344CB8AC3E}">
        <p14:creationId xmlns:p14="http://schemas.microsoft.com/office/powerpoint/2010/main" val="11348574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Random Forest</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2108208" cy="11158019"/>
          </a:xfrm>
        </p:spPr>
        <p:txBody>
          <a:bodyPr>
            <a:normAutofit/>
          </a:bodyPr>
          <a:lstStyle/>
          <a:p>
            <a:pPr marL="1773238" indent="-914400" algn="just"/>
            <a:r>
              <a:rPr lang="en-US" sz="5400" dirty="0">
                <a:solidFill>
                  <a:schemeClr val="bg2">
                    <a:lumMod val="10000"/>
                  </a:schemeClr>
                </a:solidFill>
                <a:latin typeface="+mj-lt"/>
              </a:rPr>
              <a:t>Random forests are among the most widely used machine learning algorithm, probably due to their relatively good performance “out of the box” and ease of use (not much tuning required to get good results)</a:t>
            </a:r>
          </a:p>
          <a:p>
            <a:pPr marL="1773238" indent="-914400" algn="just"/>
            <a:endParaRPr lang="en-US" sz="5400" dirty="0">
              <a:solidFill>
                <a:schemeClr val="bg2">
                  <a:lumMod val="10000"/>
                </a:schemeClr>
              </a:solidFill>
              <a:latin typeface="+mj-lt"/>
            </a:endParaRPr>
          </a:p>
          <a:p>
            <a:pPr marL="1773238" indent="-914400" algn="just"/>
            <a:r>
              <a:rPr lang="en-US" sz="5400" dirty="0">
                <a:solidFill>
                  <a:schemeClr val="bg2">
                    <a:lumMod val="10000"/>
                  </a:schemeClr>
                </a:solidFill>
                <a:latin typeface="+mj-lt"/>
              </a:rPr>
              <a:t>In the context of bagging, random forests are relatively easy to understand conceptually: the random forest algorithm can be understood as </a:t>
            </a:r>
            <a:r>
              <a:rPr lang="en-US" sz="5400" b="1" dirty="0">
                <a:solidFill>
                  <a:srgbClr val="00B050"/>
                </a:solidFill>
                <a:latin typeface="+mj-lt"/>
              </a:rPr>
              <a:t>bagging with decision trees</a:t>
            </a:r>
            <a:r>
              <a:rPr lang="en-US" sz="5400" dirty="0">
                <a:solidFill>
                  <a:schemeClr val="bg2">
                    <a:lumMod val="10000"/>
                  </a:schemeClr>
                </a:solidFill>
                <a:latin typeface="+mj-lt"/>
              </a:rPr>
              <a:t>, but instead of growing the decision trees by basing the splitting criterion on the complete feature set, we use  </a:t>
            </a:r>
            <a:r>
              <a:rPr lang="en-US" sz="5400" b="1" dirty="0">
                <a:solidFill>
                  <a:srgbClr val="00B050"/>
                </a:solidFill>
                <a:latin typeface="+mj-lt"/>
              </a:rPr>
              <a:t>random feature subsets</a:t>
            </a:r>
          </a:p>
        </p:txBody>
      </p:sp>
    </p:spTree>
    <p:extLst>
      <p:ext uri="{BB962C8B-B14F-4D97-AF65-F5344CB8AC3E}">
        <p14:creationId xmlns:p14="http://schemas.microsoft.com/office/powerpoint/2010/main" val="41272158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Random Forest</a:t>
            </a:r>
          </a:p>
        </p:txBody>
      </p:sp>
      <p:pic>
        <p:nvPicPr>
          <p:cNvPr id="1028" name="Picture 4" descr="random decision forest">
            <a:extLst>
              <a:ext uri="{FF2B5EF4-FFF2-40B4-BE49-F238E27FC236}">
                <a16:creationId xmlns:a16="http://schemas.microsoft.com/office/drawing/2014/main" id="{563DF5A9-6ED2-E09F-F6F2-E35C69E1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017" y="2628900"/>
            <a:ext cx="17397412" cy="1044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424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Stacking</a:t>
            </a:r>
          </a:p>
        </p:txBody>
      </p:sp>
    </p:spTree>
    <p:extLst>
      <p:ext uri="{BB962C8B-B14F-4D97-AF65-F5344CB8AC3E}">
        <p14:creationId xmlns:p14="http://schemas.microsoft.com/office/powerpoint/2010/main" val="39979851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Stacking</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2108208" cy="11158019"/>
          </a:xfrm>
        </p:spPr>
        <p:txBody>
          <a:bodyPr>
            <a:normAutofit fontScale="92500"/>
          </a:bodyPr>
          <a:lstStyle/>
          <a:p>
            <a:pPr marL="1773238" indent="-914400" algn="just"/>
            <a:r>
              <a:rPr lang="en-US" sz="5400" b="1" dirty="0">
                <a:solidFill>
                  <a:schemeClr val="bg2">
                    <a:lumMod val="10000"/>
                  </a:schemeClr>
                </a:solidFill>
                <a:latin typeface="+mj-lt"/>
              </a:rPr>
              <a:t>Stacked generalization</a:t>
            </a:r>
            <a:r>
              <a:rPr lang="en-US" sz="5400" dirty="0">
                <a:solidFill>
                  <a:schemeClr val="bg2">
                    <a:lumMod val="10000"/>
                  </a:schemeClr>
                </a:solidFill>
                <a:latin typeface="+mj-lt"/>
              </a:rPr>
              <a:t> or </a:t>
            </a:r>
            <a:r>
              <a:rPr lang="en-US" sz="5400" b="1" dirty="0">
                <a:solidFill>
                  <a:schemeClr val="bg2">
                    <a:lumMod val="10000"/>
                  </a:schemeClr>
                </a:solidFill>
                <a:latin typeface="+mj-lt"/>
              </a:rPr>
              <a:t>Stacking</a:t>
            </a:r>
            <a:r>
              <a:rPr lang="en-US" sz="5400" dirty="0">
                <a:solidFill>
                  <a:schemeClr val="bg2">
                    <a:lumMod val="10000"/>
                  </a:schemeClr>
                </a:solidFill>
                <a:latin typeface="+mj-lt"/>
              </a:rPr>
              <a:t> involves </a:t>
            </a:r>
            <a:r>
              <a:rPr lang="en-US" sz="5400" b="1" dirty="0">
                <a:solidFill>
                  <a:schemeClr val="bg2">
                    <a:lumMod val="10000"/>
                  </a:schemeClr>
                </a:solidFill>
                <a:latin typeface="+mj-lt"/>
              </a:rPr>
              <a:t>training a new learning algorithm </a:t>
            </a:r>
            <a:r>
              <a:rPr lang="en-US" sz="5400" dirty="0">
                <a:solidFill>
                  <a:schemeClr val="bg2">
                    <a:lumMod val="10000"/>
                  </a:schemeClr>
                </a:solidFill>
                <a:latin typeface="+mj-lt"/>
              </a:rPr>
              <a:t>to combine the predictions of several base learners. </a:t>
            </a:r>
          </a:p>
          <a:p>
            <a:pPr marL="2976563" lvl="2" indent="-914400" algn="just"/>
            <a:r>
              <a:rPr lang="en-US" sz="5400" dirty="0">
                <a:solidFill>
                  <a:schemeClr val="bg2">
                    <a:lumMod val="10000"/>
                  </a:schemeClr>
                </a:solidFill>
                <a:latin typeface="+mj-lt"/>
              </a:rPr>
              <a:t>First, we train the </a:t>
            </a:r>
            <a:r>
              <a:rPr lang="en-US" sz="5400" b="1" i="1" dirty="0">
                <a:solidFill>
                  <a:srgbClr val="00B050"/>
                </a:solidFill>
                <a:latin typeface="+mj-lt"/>
              </a:rPr>
              <a:t>base learners</a:t>
            </a:r>
            <a:r>
              <a:rPr lang="en-US" sz="5400" dirty="0">
                <a:solidFill>
                  <a:schemeClr val="bg2">
                    <a:lumMod val="10000"/>
                  </a:schemeClr>
                </a:solidFill>
                <a:latin typeface="+mj-lt"/>
              </a:rPr>
              <a:t> using training data. </a:t>
            </a:r>
          </a:p>
          <a:p>
            <a:pPr marL="2976563" lvl="2" indent="-914400" algn="just"/>
            <a:r>
              <a:rPr lang="en-US" sz="5400" dirty="0">
                <a:solidFill>
                  <a:schemeClr val="bg2">
                    <a:lumMod val="10000"/>
                  </a:schemeClr>
                </a:solidFill>
                <a:latin typeface="+mj-lt"/>
              </a:rPr>
              <a:t>Then a combiner, called the </a:t>
            </a:r>
            <a:r>
              <a:rPr lang="en-US" sz="5400" b="1" dirty="0">
                <a:solidFill>
                  <a:srgbClr val="00B050"/>
                </a:solidFill>
                <a:latin typeface="+mj-lt"/>
              </a:rPr>
              <a:t>meta model</a:t>
            </a:r>
            <a:r>
              <a:rPr lang="en-US" sz="5400" dirty="0">
                <a:solidFill>
                  <a:schemeClr val="bg2">
                    <a:lumMod val="10000"/>
                  </a:schemeClr>
                </a:solidFill>
                <a:latin typeface="+mj-lt"/>
              </a:rPr>
              <a:t>, is trained to make a final prediction based on the predictions of the base learners.</a:t>
            </a:r>
          </a:p>
          <a:p>
            <a:pPr marL="1773238" indent="-914400" algn="just"/>
            <a:r>
              <a:rPr lang="en-US" sz="5400" dirty="0">
                <a:solidFill>
                  <a:schemeClr val="bg2">
                    <a:lumMod val="10000"/>
                  </a:schemeClr>
                </a:solidFill>
                <a:latin typeface="+mj-lt"/>
              </a:rPr>
              <a:t>Unlike boosting, which combines several weak learners, stacking is designed to </a:t>
            </a:r>
            <a:r>
              <a:rPr lang="en-US" sz="5400" b="1" dirty="0">
                <a:solidFill>
                  <a:srgbClr val="00B050"/>
                </a:solidFill>
                <a:latin typeface="+mj-lt"/>
              </a:rPr>
              <a:t>ensemble a diverse group of strong learners</a:t>
            </a:r>
            <a:r>
              <a:rPr lang="en-US" sz="5400" dirty="0">
                <a:solidFill>
                  <a:schemeClr val="bg2">
                    <a:lumMod val="10000"/>
                  </a:schemeClr>
                </a:solidFill>
                <a:latin typeface="+mj-lt"/>
              </a:rPr>
              <a:t>.</a:t>
            </a:r>
          </a:p>
          <a:p>
            <a:pPr marL="2976563" lvl="2" indent="-914400" algn="just"/>
            <a:r>
              <a:rPr lang="en-US" sz="5400" dirty="0">
                <a:solidFill>
                  <a:schemeClr val="bg2">
                    <a:lumMod val="10000"/>
                  </a:schemeClr>
                </a:solidFill>
                <a:latin typeface="+mj-lt"/>
              </a:rPr>
              <a:t>Here, instead of a sequence of models, a single model is used to learn how to best combine the predictions from different base models in consideration.</a:t>
            </a:r>
          </a:p>
        </p:txBody>
      </p:sp>
    </p:spTree>
    <p:extLst>
      <p:ext uri="{BB962C8B-B14F-4D97-AF65-F5344CB8AC3E}">
        <p14:creationId xmlns:p14="http://schemas.microsoft.com/office/powerpoint/2010/main" val="19000254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Stacking</a:t>
            </a:r>
          </a:p>
        </p:txBody>
      </p:sp>
      <p:sp>
        <p:nvSpPr>
          <p:cNvPr id="3" name="Content Placeholder 2">
            <a:extLst>
              <a:ext uri="{FF2B5EF4-FFF2-40B4-BE49-F238E27FC236}">
                <a16:creationId xmlns:a16="http://schemas.microsoft.com/office/drawing/2014/main" id="{D4BCEE07-6D31-736E-3815-804ACD03FAD5}"/>
              </a:ext>
            </a:extLst>
          </p:cNvPr>
          <p:cNvSpPr>
            <a:spLocks noGrp="1"/>
          </p:cNvSpPr>
          <p:nvPr>
            <p:ph sz="quarter" idx="11"/>
          </p:nvPr>
        </p:nvSpPr>
        <p:spPr/>
        <p:txBody>
          <a:bodyPr/>
          <a:lstStyle/>
          <a:p>
            <a:endParaRPr lang="en-ID"/>
          </a:p>
        </p:txBody>
      </p:sp>
      <p:pic>
        <p:nvPicPr>
          <p:cNvPr id="2050" name="Picture 2" descr="Stacking to Improve Model Performance: A Comprehensive Guide on Ensemble  Learning in Python | by Brijesh Soni | Medium">
            <a:extLst>
              <a:ext uri="{FF2B5EF4-FFF2-40B4-BE49-F238E27FC236}">
                <a16:creationId xmlns:a16="http://schemas.microsoft.com/office/drawing/2014/main" id="{95305515-272C-8BA3-7D95-52E6D54CC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894" y="3281794"/>
            <a:ext cx="18165011" cy="745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1395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latin typeface="+mj-lt"/>
              </a:rPr>
              <a:t>Outline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1773238" indent="-914400" algn="just"/>
            <a:r>
              <a:rPr lang="en-US" sz="5400" dirty="0">
                <a:latin typeface="+mj-lt"/>
              </a:rPr>
              <a:t>Decision Tree</a:t>
            </a:r>
          </a:p>
          <a:p>
            <a:pPr marL="1773238" indent="-914400" algn="just"/>
            <a:r>
              <a:rPr lang="en-US" sz="5400" dirty="0">
                <a:latin typeface="+mj-lt"/>
              </a:rPr>
              <a:t>Introduction to Ensemble Learning</a:t>
            </a:r>
          </a:p>
          <a:p>
            <a:pPr marL="1773238" indent="-914400" algn="just"/>
            <a:r>
              <a:rPr lang="en-US" sz="5400" dirty="0">
                <a:latin typeface="+mj-lt"/>
              </a:rPr>
              <a:t>Bagging</a:t>
            </a:r>
          </a:p>
          <a:p>
            <a:pPr marL="1773238" indent="-914400" algn="just"/>
            <a:r>
              <a:rPr lang="en-US" sz="5400" dirty="0">
                <a:latin typeface="+mj-lt"/>
              </a:rPr>
              <a:t>Boosting</a:t>
            </a:r>
          </a:p>
          <a:p>
            <a:pPr marL="1773238" indent="-914400" algn="just"/>
            <a:r>
              <a:rPr lang="en-US" sz="5400" dirty="0">
                <a:latin typeface="+mj-lt"/>
              </a:rPr>
              <a:t>Random Forest</a:t>
            </a:r>
          </a:p>
          <a:p>
            <a:pPr marL="1773238" indent="-914400" algn="just"/>
            <a:r>
              <a:rPr lang="en-US" sz="5400" dirty="0">
                <a:latin typeface="+mj-lt"/>
              </a:rPr>
              <a:t>Stacking</a:t>
            </a:r>
          </a:p>
          <a:p>
            <a:pPr marL="1773238" indent="-914400" algn="just"/>
            <a:endParaRPr lang="en-US" sz="5400" dirty="0">
              <a:latin typeface="+mj-lt"/>
            </a:endParaRPr>
          </a:p>
          <a:p>
            <a:pPr marL="1773238" indent="-914400" algn="just"/>
            <a:endParaRPr lang="en-US" sz="5400" dirty="0">
              <a:latin typeface="+mj-lt"/>
            </a:endParaRPr>
          </a:p>
        </p:txBody>
      </p:sp>
    </p:spTree>
    <p:extLst>
      <p:ext uri="{BB962C8B-B14F-4D97-AF65-F5344CB8AC3E}">
        <p14:creationId xmlns:p14="http://schemas.microsoft.com/office/powerpoint/2010/main" val="226646014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5400" dirty="0">
                <a:latin typeface="+mj-lt"/>
              </a:rPr>
              <a:t>Stacking</a:t>
            </a:r>
          </a:p>
        </p:txBody>
      </p:sp>
      <p:sp>
        <p:nvSpPr>
          <p:cNvPr id="3" name="Content Placeholder 2">
            <a:extLst>
              <a:ext uri="{FF2B5EF4-FFF2-40B4-BE49-F238E27FC236}">
                <a16:creationId xmlns:a16="http://schemas.microsoft.com/office/drawing/2014/main" id="{D4BCEE07-6D31-736E-3815-804ACD03FAD5}"/>
              </a:ext>
            </a:extLst>
          </p:cNvPr>
          <p:cNvSpPr>
            <a:spLocks noGrp="1"/>
          </p:cNvSpPr>
          <p:nvPr>
            <p:ph sz="quarter" idx="11"/>
          </p:nvPr>
        </p:nvSpPr>
        <p:spPr/>
        <p:txBody>
          <a:bodyPr/>
          <a:lstStyle/>
          <a:p>
            <a:endParaRPr lang="en-ID"/>
          </a:p>
        </p:txBody>
      </p:sp>
      <p:pic>
        <p:nvPicPr>
          <p:cNvPr id="3074" name="Picture 2">
            <a:extLst>
              <a:ext uri="{FF2B5EF4-FFF2-40B4-BE49-F238E27FC236}">
                <a16:creationId xmlns:a16="http://schemas.microsoft.com/office/drawing/2014/main" id="{115294C5-351D-DB6E-DFB3-D8D12B6C0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54" y="3439219"/>
            <a:ext cx="19592395" cy="96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29182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Exercise</a:t>
            </a:r>
          </a:p>
        </p:txBody>
      </p:sp>
    </p:spTree>
    <p:extLst>
      <p:ext uri="{BB962C8B-B14F-4D97-AF65-F5344CB8AC3E}">
        <p14:creationId xmlns:p14="http://schemas.microsoft.com/office/powerpoint/2010/main" val="182320043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4800" dirty="0">
                <a:latin typeface="+mj-lt"/>
              </a:rPr>
              <a:t>Exercise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a:bodyPr>
          <a:lstStyle/>
          <a:p>
            <a:pPr marL="2054226" lvl="1" indent="-571500" algn="just">
              <a:spcBef>
                <a:spcPts val="1800"/>
              </a:spcBef>
            </a:pPr>
            <a:r>
              <a:rPr lang="en-US" sz="4000" dirty="0">
                <a:solidFill>
                  <a:schemeClr val="tx1"/>
                </a:solidFill>
                <a:latin typeface="+mj-lt"/>
              </a:rPr>
              <a:t>You are a data scientist tasked with analyzing the Titanic dataset. The ultimate goal of your analysis is to build a model that can predict which passengers survived the Titanic disaster (</a:t>
            </a:r>
            <a:r>
              <a:rPr lang="en-US" sz="4000" dirty="0">
                <a:solidFill>
                  <a:schemeClr val="tx1"/>
                </a:solidFill>
                <a:latin typeface="+mj-lt"/>
                <a:hlinkClick r:id="rId2"/>
              </a:rPr>
              <a:t>https://www.kaggle.com/competitions/titanic</a:t>
            </a:r>
            <a:r>
              <a:rPr lang="en-US" sz="4000" dirty="0">
                <a:solidFill>
                  <a:schemeClr val="tx1"/>
                </a:solidFill>
                <a:latin typeface="+mj-lt"/>
              </a:rPr>
              <a:t>). Your objective is to build a logistic regression model to predict the binary outcome of survival for the Titanic passengers.</a:t>
            </a:r>
          </a:p>
          <a:p>
            <a:pPr marL="2633663" lvl="2" indent="-571500" algn="just">
              <a:spcBef>
                <a:spcPts val="1800"/>
              </a:spcBef>
            </a:pPr>
            <a:r>
              <a:rPr lang="en-US" sz="4000" dirty="0">
                <a:solidFill>
                  <a:schemeClr val="tx1"/>
                </a:solidFill>
                <a:latin typeface="+mj-lt"/>
              </a:rPr>
              <a:t>Split the dataset into a training set and a testing set to evaluate your model's performance (70:30).</a:t>
            </a:r>
          </a:p>
          <a:p>
            <a:pPr marL="2633663" lvl="2" indent="-571500" algn="just">
              <a:spcBef>
                <a:spcPts val="1800"/>
              </a:spcBef>
            </a:pPr>
            <a:r>
              <a:rPr lang="en-US" sz="4000" dirty="0">
                <a:solidFill>
                  <a:schemeClr val="tx1"/>
                </a:solidFill>
                <a:latin typeface="+mj-lt"/>
              </a:rPr>
              <a:t>Develop a Decision Tree, Random Forest, and </a:t>
            </a:r>
            <a:r>
              <a:rPr lang="en-US" sz="4000" dirty="0" err="1">
                <a:solidFill>
                  <a:schemeClr val="tx1"/>
                </a:solidFill>
                <a:latin typeface="+mj-lt"/>
              </a:rPr>
              <a:t>Adaboost</a:t>
            </a:r>
            <a:r>
              <a:rPr lang="en-US" sz="4000" dirty="0">
                <a:solidFill>
                  <a:schemeClr val="tx1"/>
                </a:solidFill>
                <a:latin typeface="+mj-lt"/>
              </a:rPr>
              <a:t> model using your selected features.</a:t>
            </a:r>
          </a:p>
          <a:p>
            <a:pPr marL="2633663" lvl="2" indent="-571500" algn="just">
              <a:spcBef>
                <a:spcPts val="1800"/>
              </a:spcBef>
            </a:pPr>
            <a:r>
              <a:rPr lang="en-US" sz="4000" dirty="0">
                <a:solidFill>
                  <a:schemeClr val="tx1"/>
                </a:solidFill>
                <a:latin typeface="+mj-lt"/>
              </a:rPr>
              <a:t>Evaluate the performance of </a:t>
            </a:r>
            <a:r>
              <a:rPr lang="en-US" sz="4000">
                <a:solidFill>
                  <a:schemeClr val="tx1"/>
                </a:solidFill>
                <a:latin typeface="+mj-lt"/>
              </a:rPr>
              <a:t>your previous model </a:t>
            </a:r>
            <a:r>
              <a:rPr lang="en-US" sz="4000" dirty="0">
                <a:solidFill>
                  <a:schemeClr val="tx1"/>
                </a:solidFill>
                <a:latin typeface="+mj-lt"/>
              </a:rPr>
              <a:t>using metrics such as accuracy, precision, recall, and the ROC-AUC score.</a:t>
            </a:r>
          </a:p>
          <a:p>
            <a:pPr marL="2633663" lvl="2" indent="-571500" algn="just">
              <a:spcBef>
                <a:spcPts val="1800"/>
              </a:spcBef>
            </a:pPr>
            <a:r>
              <a:rPr lang="en-US" sz="4000" dirty="0">
                <a:solidFill>
                  <a:schemeClr val="tx1"/>
                </a:solidFill>
                <a:latin typeface="+mj-lt"/>
              </a:rPr>
              <a:t>Provide a detailed analysis of the confusion matrix to understand the true positives, false positives, true negatives, and false negatives.</a:t>
            </a:r>
          </a:p>
        </p:txBody>
      </p:sp>
    </p:spTree>
    <p:extLst>
      <p:ext uri="{BB962C8B-B14F-4D97-AF65-F5344CB8AC3E}">
        <p14:creationId xmlns:p14="http://schemas.microsoft.com/office/powerpoint/2010/main" val="36135646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5215057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754458"/>
            <a:ext cx="14715569" cy="510281"/>
          </a:xfrm>
        </p:spPr>
        <p:txBody>
          <a:bodyPr>
            <a:noAutofit/>
          </a:bodyPr>
          <a:lstStyle/>
          <a:p>
            <a:r>
              <a:rPr lang="en-US" sz="9600" dirty="0"/>
              <a:t>References</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lIns="50800" tIns="50800" rIns="50800" bIns="50800" anchor="t">
            <a:normAutofit fontScale="92500"/>
          </a:bodyPr>
          <a:lstStyle/>
          <a:p>
            <a:pPr marL="1772920" indent="-914400" algn="just"/>
            <a:r>
              <a:rPr lang="en-US" sz="4400">
                <a:latin typeface="Open Sans"/>
              </a:rPr>
              <a:t>Curry, R. (2022, January 2). AdaBoost: Explained! Medium. https://medium.com/@curryrowan/adaboost-explained-92408a6713da</a:t>
            </a:r>
          </a:p>
          <a:p>
            <a:pPr marL="1772920" indent="-914400" algn="just"/>
            <a:r>
              <a:rPr lang="en-US" sz="4400">
                <a:latin typeface="Open Sans"/>
                <a:ea typeface="Open Sans"/>
                <a:cs typeface="Open Sans"/>
              </a:rPr>
              <a:t>Géron, A. (2019). Hands-on machine learning with Scikit-Learn, Keras, and TensorFlow: Concepts, tools, and techniques to build intelligent systems (Second edition). O’Reilly.</a:t>
            </a:r>
            <a:endParaRPr lang="en-US"/>
          </a:p>
          <a:p>
            <a:pPr marL="1772920" indent="-914400" algn="just"/>
            <a:r>
              <a:rPr lang="en-US" sz="4400">
                <a:latin typeface="Open Sans"/>
                <a:ea typeface="Open Sans"/>
                <a:cs typeface="Open Sans"/>
              </a:rPr>
              <a:t>James, G., Witten, D., Hastie, T., Tibshirani, R., &amp; Taylor, J. E. (2023). An introduction to statistical learning: With applications in Python. Springer.</a:t>
            </a:r>
            <a:endParaRPr lang="en-US"/>
          </a:p>
          <a:p>
            <a:pPr marL="1772920" indent="-914400" algn="just"/>
            <a:r>
              <a:rPr lang="en-US" sz="4400">
                <a:latin typeface="Open Sans"/>
                <a:ea typeface="Open Sans"/>
                <a:cs typeface="Open Sans"/>
              </a:rPr>
              <a:t>Raschka, S. (2020a). Decision Tree. STAT 451: Machine Learning Lecture Notes. https://sebastianraschka.com/pdf/lecture-notes/stat451fs20/06-trees__notes.pdf </a:t>
            </a:r>
            <a:endParaRPr lang="en-US"/>
          </a:p>
          <a:p>
            <a:pPr marL="1772920" indent="-914400" algn="just"/>
            <a:r>
              <a:rPr lang="en-US" sz="4400">
                <a:latin typeface="Open Sans"/>
                <a:ea typeface="Open Sans"/>
                <a:cs typeface="Open Sans"/>
              </a:rPr>
              <a:t>Raschka, S. (2020b). Ensemble Learning. STAT 451: Machine Learning Lecture Notes. https://sebastianraschka.com/pdf/lecture-notes/stat451fs20/07-ensembles__notes.pdf</a:t>
            </a:r>
            <a:endParaRPr lang="en-US">
              <a:ea typeface="Open Sans"/>
              <a:cs typeface="Open Sans"/>
            </a:endParaRPr>
          </a:p>
          <a:p>
            <a:pPr marL="1772920" indent="-914400" algn="just"/>
            <a:r>
              <a:rPr lang="en-US" sz="4400" dirty="0">
                <a:latin typeface="Open Sans"/>
                <a:ea typeface="Open Sans"/>
                <a:cs typeface="Open Sans"/>
              </a:rPr>
              <a:t>Raschka, S., Liu, Y., </a:t>
            </a:r>
            <a:r>
              <a:rPr lang="en-US" sz="4400" dirty="0" err="1">
                <a:latin typeface="Open Sans"/>
                <a:ea typeface="Open Sans"/>
                <a:cs typeface="Open Sans"/>
              </a:rPr>
              <a:t>Mirjalili</a:t>
            </a:r>
            <a:r>
              <a:rPr lang="en-US" sz="4400" dirty="0">
                <a:latin typeface="Open Sans"/>
                <a:ea typeface="Open Sans"/>
                <a:cs typeface="Open Sans"/>
              </a:rPr>
              <a:t>, V., &amp; Dzhulgakov, D. (2022). Machine learning with </a:t>
            </a:r>
            <a:r>
              <a:rPr lang="en-US" sz="4400" dirty="0" err="1">
                <a:latin typeface="Open Sans"/>
                <a:ea typeface="Open Sans"/>
                <a:cs typeface="Open Sans"/>
              </a:rPr>
              <a:t>PyTorch</a:t>
            </a:r>
            <a:r>
              <a:rPr lang="en-US" sz="4400" dirty="0">
                <a:latin typeface="Open Sans"/>
                <a:ea typeface="Open Sans"/>
                <a:cs typeface="Open Sans"/>
              </a:rPr>
              <a:t> and Scikit-Learn: Develop machine learning and deep learning models with Python. </a:t>
            </a:r>
            <a:r>
              <a:rPr lang="en-US" sz="4400">
                <a:latin typeface="Open Sans"/>
                <a:ea typeface="Open Sans"/>
                <a:cs typeface="Open Sans"/>
              </a:rPr>
              <a:t>Packt.</a:t>
            </a:r>
            <a:endParaRPr lang="en-US"/>
          </a:p>
        </p:txBody>
      </p:sp>
    </p:spTree>
    <p:extLst>
      <p:ext uri="{BB962C8B-B14F-4D97-AF65-F5344CB8AC3E}">
        <p14:creationId xmlns:p14="http://schemas.microsoft.com/office/powerpoint/2010/main" val="36968460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a:extLst>
              <a:ext uri="{FF2B5EF4-FFF2-40B4-BE49-F238E27FC236}">
                <a16:creationId xmlns:a16="http://schemas.microsoft.com/office/drawing/2014/main" id="{C5B773AD-3131-DABC-0943-3C804025A808}"/>
              </a:ext>
            </a:extLst>
          </p:cNvPr>
          <p:cNvSpPr>
            <a:spLocks noGrp="1"/>
          </p:cNvSpPr>
          <p:nvPr>
            <p:ph type="title"/>
          </p:nvPr>
        </p:nvSpPr>
        <p:spPr/>
        <p:txBody>
          <a:bodyPr/>
          <a:lstStyle/>
          <a:p>
            <a:r>
              <a:rPr lang="en-US" dirty="0"/>
              <a:t>Decision Tree</a:t>
            </a:r>
          </a:p>
        </p:txBody>
      </p:sp>
    </p:spTree>
    <p:extLst>
      <p:ext uri="{BB962C8B-B14F-4D97-AF65-F5344CB8AC3E}">
        <p14:creationId xmlns:p14="http://schemas.microsoft.com/office/powerpoint/2010/main" val="15047824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6600" dirty="0">
                <a:latin typeface="+mj-lt"/>
              </a:rPr>
              <a:t>Decision Tree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57980"/>
            <a:ext cx="23380929" cy="11158019"/>
          </a:xfrm>
        </p:spPr>
        <p:txBody>
          <a:bodyPr>
            <a:normAutofit lnSpcReduction="10000"/>
          </a:bodyPr>
          <a:lstStyle/>
          <a:p>
            <a:pPr marL="1773238" indent="-914400" algn="just"/>
            <a:r>
              <a:rPr lang="en-US" sz="4000" dirty="0">
                <a:latin typeface="+mj-lt"/>
              </a:rPr>
              <a:t>Decision tree algorithms can be considered as iterative, top-down construction method for the hypothesis (classifier). You can picture a decision tree as a hierarchy of decisions, which are forking or dividing a dataset into subspaces.</a:t>
            </a:r>
          </a:p>
          <a:p>
            <a:pPr marL="1773238" indent="-914400" algn="just"/>
            <a:endParaRPr lang="en-US" sz="4000" dirty="0">
              <a:latin typeface="+mj-lt"/>
            </a:endParaRPr>
          </a:p>
          <a:p>
            <a:pPr marL="1773238" indent="-914400" algn="just"/>
            <a:r>
              <a:rPr lang="en-US" sz="4000" dirty="0">
                <a:solidFill>
                  <a:schemeClr val="tx1"/>
                </a:solidFill>
                <a:latin typeface="+mj-lt"/>
              </a:rPr>
              <a:t>The tree has three types of nodes:</a:t>
            </a:r>
          </a:p>
          <a:p>
            <a:pPr marL="2397126" lvl="1" indent="-914400" algn="just"/>
            <a:r>
              <a:rPr lang="en-US" sz="4000" b="1" dirty="0">
                <a:solidFill>
                  <a:srgbClr val="00B0F0"/>
                </a:solidFill>
                <a:latin typeface="+mj-lt"/>
              </a:rPr>
              <a:t>A root node </a:t>
            </a:r>
            <a:r>
              <a:rPr lang="en-US" sz="4000" dirty="0">
                <a:solidFill>
                  <a:schemeClr val="tx1"/>
                </a:solidFill>
                <a:latin typeface="+mj-lt"/>
              </a:rPr>
              <a:t>that has no incoming edges and zero or more outgoing edges</a:t>
            </a:r>
          </a:p>
          <a:p>
            <a:pPr marL="2397126" lvl="1" indent="-914400" algn="just"/>
            <a:r>
              <a:rPr lang="en-US" sz="4000" b="1" dirty="0">
                <a:solidFill>
                  <a:srgbClr val="00B0F0"/>
                </a:solidFill>
                <a:latin typeface="+mj-lt"/>
              </a:rPr>
              <a:t>Internal/Decision nodes</a:t>
            </a:r>
            <a:r>
              <a:rPr lang="en-US" sz="4000" dirty="0">
                <a:solidFill>
                  <a:schemeClr val="tx1"/>
                </a:solidFill>
                <a:latin typeface="+mj-lt"/>
              </a:rPr>
              <a:t>, each of which has exactly one incoming edge and two or more outgoing edges</a:t>
            </a:r>
          </a:p>
          <a:p>
            <a:pPr marL="2397126" lvl="1" indent="-914400" algn="just"/>
            <a:r>
              <a:rPr lang="en-US" sz="4000" b="1" dirty="0">
                <a:solidFill>
                  <a:srgbClr val="00B0F0"/>
                </a:solidFill>
                <a:latin typeface="+mj-lt"/>
              </a:rPr>
              <a:t>Leaf or terminal nodes</a:t>
            </a:r>
            <a:r>
              <a:rPr lang="en-US" sz="4000" dirty="0">
                <a:solidFill>
                  <a:schemeClr val="tx1"/>
                </a:solidFill>
                <a:latin typeface="+mj-lt"/>
              </a:rPr>
              <a:t>, each of which has exactly one incoming edge and no outgoing edges.</a:t>
            </a:r>
          </a:p>
          <a:p>
            <a:pPr marL="2397126" lvl="1" indent="-914400" algn="just"/>
            <a:r>
              <a:rPr lang="en-US" sz="4000" b="1" dirty="0">
                <a:solidFill>
                  <a:srgbClr val="00B0F0"/>
                </a:solidFill>
                <a:latin typeface="+mj-lt"/>
              </a:rPr>
              <a:t>Splitting</a:t>
            </a:r>
            <a:r>
              <a:rPr lang="en-US" sz="4000" dirty="0">
                <a:solidFill>
                  <a:schemeClr val="tx1"/>
                </a:solidFill>
                <a:latin typeface="+mj-lt"/>
              </a:rPr>
              <a:t>: The process of dividing a node into multiple sub-nodes.</a:t>
            </a:r>
          </a:p>
          <a:p>
            <a:pPr marL="2397126" lvl="1" indent="-914400" algn="just"/>
            <a:r>
              <a:rPr lang="en-US" sz="4000" b="1" dirty="0">
                <a:solidFill>
                  <a:srgbClr val="00B0F0"/>
                </a:solidFill>
                <a:latin typeface="+mj-lt"/>
              </a:rPr>
              <a:t>Branch</a:t>
            </a:r>
            <a:r>
              <a:rPr lang="en-US" sz="4000" dirty="0">
                <a:solidFill>
                  <a:schemeClr val="tx1"/>
                </a:solidFill>
                <a:latin typeface="+mj-lt"/>
              </a:rPr>
              <a:t>: A subsection of the decision tree consisting of multiple nodes</a:t>
            </a:r>
          </a:p>
          <a:p>
            <a:pPr marL="1773238" indent="-914400" algn="just"/>
            <a:endParaRPr lang="en-US" sz="4000" dirty="0">
              <a:solidFill>
                <a:schemeClr val="tx1"/>
              </a:solidFill>
              <a:latin typeface="+mj-lt"/>
            </a:endParaRPr>
          </a:p>
        </p:txBody>
      </p:sp>
    </p:spTree>
    <p:extLst>
      <p:ext uri="{BB962C8B-B14F-4D97-AF65-F5344CB8AC3E}">
        <p14:creationId xmlns:p14="http://schemas.microsoft.com/office/powerpoint/2010/main" val="10032714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6600" dirty="0">
                <a:latin typeface="+mj-lt"/>
              </a:rPr>
              <a:t>Decision Tree</a:t>
            </a:r>
          </a:p>
        </p:txBody>
      </p:sp>
      <p:pic>
        <p:nvPicPr>
          <p:cNvPr id="5" name="Picture 4">
            <a:extLst>
              <a:ext uri="{FF2B5EF4-FFF2-40B4-BE49-F238E27FC236}">
                <a16:creationId xmlns:a16="http://schemas.microsoft.com/office/drawing/2014/main" id="{387AE71C-B187-2A86-C9BC-9BBF56F55347}"/>
              </a:ext>
            </a:extLst>
          </p:cNvPr>
          <p:cNvPicPr>
            <a:picLocks noChangeAspect="1"/>
          </p:cNvPicPr>
          <p:nvPr/>
        </p:nvPicPr>
        <p:blipFill>
          <a:blip r:embed="rId2"/>
          <a:stretch>
            <a:fillRect/>
          </a:stretch>
        </p:blipFill>
        <p:spPr>
          <a:xfrm>
            <a:off x="5329237" y="3552824"/>
            <a:ext cx="14422458" cy="9039225"/>
          </a:xfrm>
          <a:prstGeom prst="rect">
            <a:avLst/>
          </a:prstGeom>
        </p:spPr>
      </p:pic>
    </p:spTree>
    <p:extLst>
      <p:ext uri="{BB962C8B-B14F-4D97-AF65-F5344CB8AC3E}">
        <p14:creationId xmlns:p14="http://schemas.microsoft.com/office/powerpoint/2010/main" val="208233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6600" dirty="0">
                <a:latin typeface="+mj-lt"/>
              </a:rPr>
              <a:t>Decision Tree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9036344"/>
            <a:ext cx="23380929" cy="4679655"/>
          </a:xfrm>
        </p:spPr>
        <p:txBody>
          <a:bodyPr>
            <a:normAutofit/>
          </a:bodyPr>
          <a:lstStyle/>
          <a:p>
            <a:pPr marL="1773238" indent="-914400" algn="just"/>
            <a:r>
              <a:rPr lang="en-US" sz="4000" dirty="0">
                <a:solidFill>
                  <a:schemeClr val="tx1"/>
                </a:solidFill>
                <a:latin typeface="+mj-lt"/>
              </a:rPr>
              <a:t>Each instance holds attribute values</a:t>
            </a:r>
          </a:p>
          <a:p>
            <a:pPr marL="1773238" indent="-914400" algn="just"/>
            <a:r>
              <a:rPr lang="en-US" sz="4000" dirty="0">
                <a:solidFill>
                  <a:schemeClr val="tx1"/>
                </a:solidFill>
                <a:latin typeface="+mj-lt"/>
              </a:rPr>
              <a:t>Instances are classified by filtering the attribute values down the decision tree, down to a leaf which gives the final answer</a:t>
            </a:r>
          </a:p>
          <a:p>
            <a:pPr marL="1773238" indent="-914400" algn="just"/>
            <a:r>
              <a:rPr lang="en-US" sz="4000" dirty="0">
                <a:solidFill>
                  <a:schemeClr val="tx1"/>
                </a:solidFill>
                <a:latin typeface="+mj-lt"/>
              </a:rPr>
              <a:t>Internal nodes: attribute names or attribute values. Branching occurs at attribute nodes.</a:t>
            </a:r>
          </a:p>
        </p:txBody>
      </p:sp>
      <p:sp>
        <p:nvSpPr>
          <p:cNvPr id="2" name="TextBox 1">
            <a:extLst>
              <a:ext uri="{FF2B5EF4-FFF2-40B4-BE49-F238E27FC236}">
                <a16:creationId xmlns:a16="http://schemas.microsoft.com/office/drawing/2014/main" id="{93167051-2061-A763-4488-B92E2635AE01}"/>
              </a:ext>
            </a:extLst>
          </p:cNvPr>
          <p:cNvSpPr txBox="1"/>
          <p:nvPr/>
        </p:nvSpPr>
        <p:spPr>
          <a:xfrm>
            <a:off x="4240017" y="1611712"/>
            <a:ext cx="590546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5E5E5E"/>
                </a:solidFill>
                <a:effectLst/>
                <a:uFillTx/>
                <a:latin typeface="+mn-lt"/>
                <a:ea typeface="+mn-ea"/>
                <a:cs typeface="+mn-cs"/>
                <a:sym typeface="Helvetica Neue"/>
              </a:rPr>
              <a:t>Decision Tree Operation</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4" name="Picture 3">
            <a:extLst>
              <a:ext uri="{FF2B5EF4-FFF2-40B4-BE49-F238E27FC236}">
                <a16:creationId xmlns:a16="http://schemas.microsoft.com/office/drawing/2014/main" id="{29D2573D-35B0-22A5-A967-9D2887270545}"/>
              </a:ext>
            </a:extLst>
          </p:cNvPr>
          <p:cNvPicPr>
            <a:picLocks noChangeAspect="1"/>
          </p:cNvPicPr>
          <p:nvPr/>
        </p:nvPicPr>
        <p:blipFill>
          <a:blip r:embed="rId2"/>
          <a:stretch>
            <a:fillRect/>
          </a:stretch>
        </p:blipFill>
        <p:spPr>
          <a:xfrm>
            <a:off x="7562849" y="2546052"/>
            <a:ext cx="10797283" cy="6274097"/>
          </a:xfrm>
          <a:prstGeom prst="rect">
            <a:avLst/>
          </a:prstGeom>
        </p:spPr>
      </p:pic>
    </p:spTree>
    <p:extLst>
      <p:ext uri="{BB962C8B-B14F-4D97-AF65-F5344CB8AC3E}">
        <p14:creationId xmlns:p14="http://schemas.microsoft.com/office/powerpoint/2010/main" val="200707419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6600" dirty="0">
                <a:latin typeface="+mj-lt"/>
              </a:rPr>
              <a:t>Decision Tree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69076"/>
            <a:ext cx="23380929" cy="11146924"/>
          </a:xfrm>
        </p:spPr>
        <p:txBody>
          <a:bodyPr>
            <a:normAutofit/>
          </a:bodyPr>
          <a:lstStyle/>
          <a:p>
            <a:pPr marL="1773238" indent="-914400" algn="just"/>
            <a:r>
              <a:rPr lang="en-US" sz="4000" dirty="0">
                <a:solidFill>
                  <a:schemeClr val="tx1"/>
                </a:solidFill>
                <a:latin typeface="+mj-lt"/>
              </a:rPr>
              <a:t>Decision trees are built by recursively splitting our training samples using the features from the data by evaluating certain metrics, like the Gini index or the Entropy for categorical decision trees.</a:t>
            </a:r>
          </a:p>
          <a:p>
            <a:pPr marL="1773238" indent="-914400" algn="just"/>
            <a:r>
              <a:rPr lang="en-US" sz="4000" dirty="0">
                <a:solidFill>
                  <a:schemeClr val="tx1"/>
                </a:solidFill>
                <a:latin typeface="+mj-lt"/>
              </a:rPr>
              <a:t>The process for discrete features: all of its possible values are evaluated, resulting in N calculated metrics for each of the variables, being N the number of possible value for each categorical value. </a:t>
            </a:r>
          </a:p>
          <a:p>
            <a:pPr marL="1773238" indent="-914400" algn="just"/>
            <a:r>
              <a:rPr lang="en-US" sz="4000" dirty="0">
                <a:solidFill>
                  <a:schemeClr val="tx1"/>
                </a:solidFill>
                <a:latin typeface="+mj-lt"/>
              </a:rPr>
              <a:t>For continuous features: the mean of each two consecutive values (ordered from lowest to highest) of the training data are used as possible thresholds.</a:t>
            </a:r>
          </a:p>
        </p:txBody>
      </p:sp>
      <p:sp>
        <p:nvSpPr>
          <p:cNvPr id="2" name="TextBox 1">
            <a:extLst>
              <a:ext uri="{FF2B5EF4-FFF2-40B4-BE49-F238E27FC236}">
                <a16:creationId xmlns:a16="http://schemas.microsoft.com/office/drawing/2014/main" id="{93167051-2061-A763-4488-B92E2635AE01}"/>
              </a:ext>
            </a:extLst>
          </p:cNvPr>
          <p:cNvSpPr txBox="1"/>
          <p:nvPr/>
        </p:nvSpPr>
        <p:spPr>
          <a:xfrm>
            <a:off x="4240017" y="1430264"/>
            <a:ext cx="403956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5E5E5E"/>
                </a:solidFill>
                <a:effectLst/>
                <a:uFillTx/>
                <a:latin typeface="+mn-lt"/>
                <a:ea typeface="+mn-ea"/>
                <a:cs typeface="+mn-cs"/>
                <a:sym typeface="Helvetica Neue"/>
              </a:rPr>
              <a:t>Training process</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9724527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Judul 12">
            <a:extLst>
              <a:ext uri="{FF2B5EF4-FFF2-40B4-BE49-F238E27FC236}">
                <a16:creationId xmlns:a16="http://schemas.microsoft.com/office/drawing/2014/main" id="{AFC6AD01-24D6-B23F-637C-474C7FBBB449}"/>
              </a:ext>
            </a:extLst>
          </p:cNvPr>
          <p:cNvSpPr>
            <a:spLocks noGrp="1"/>
          </p:cNvSpPr>
          <p:nvPr>
            <p:ph type="title"/>
          </p:nvPr>
        </p:nvSpPr>
        <p:spPr>
          <a:xfrm>
            <a:off x="4240017" y="499317"/>
            <a:ext cx="14715569" cy="510281"/>
          </a:xfrm>
        </p:spPr>
        <p:txBody>
          <a:bodyPr>
            <a:noAutofit/>
          </a:bodyPr>
          <a:lstStyle/>
          <a:p>
            <a:r>
              <a:rPr lang="en-US" sz="6600" dirty="0">
                <a:latin typeface="+mj-lt"/>
              </a:rPr>
              <a:t>Decision Tree</a:t>
            </a:r>
          </a:p>
        </p:txBody>
      </p:sp>
      <p:sp>
        <p:nvSpPr>
          <p:cNvPr id="15" name="Tampungan Konten 14">
            <a:extLst>
              <a:ext uri="{FF2B5EF4-FFF2-40B4-BE49-F238E27FC236}">
                <a16:creationId xmlns:a16="http://schemas.microsoft.com/office/drawing/2014/main" id="{FC0F9715-3361-3A3E-A4CD-86B721291623}"/>
              </a:ext>
            </a:extLst>
          </p:cNvPr>
          <p:cNvSpPr>
            <a:spLocks noGrp="1"/>
          </p:cNvSpPr>
          <p:nvPr>
            <p:ph sz="quarter" idx="11"/>
          </p:nvPr>
        </p:nvSpPr>
        <p:spPr>
          <a:xfrm>
            <a:off x="466042" y="2569076"/>
            <a:ext cx="23380929" cy="11146924"/>
          </a:xfrm>
        </p:spPr>
        <p:txBody>
          <a:bodyPr>
            <a:normAutofit/>
          </a:bodyPr>
          <a:lstStyle/>
          <a:p>
            <a:pPr marL="1773238" indent="-914400" algn="just"/>
            <a:r>
              <a:rPr lang="en-US" sz="4000" dirty="0">
                <a:solidFill>
                  <a:schemeClr val="tx1"/>
                </a:solidFill>
                <a:latin typeface="+mj-lt"/>
              </a:rPr>
              <a:t>Predicting the category or numerical target value of a new sample is very easy using Decision Trees. </a:t>
            </a:r>
          </a:p>
          <a:p>
            <a:pPr marL="1773238" indent="-914400" algn="just"/>
            <a:r>
              <a:rPr lang="en-US" sz="4000" dirty="0">
                <a:solidFill>
                  <a:schemeClr val="tx1"/>
                </a:solidFill>
                <a:latin typeface="+mj-lt"/>
              </a:rPr>
              <a:t>Start at the root node, look at the value of the feature that it evaluates, and depending on that value go to the left or right children node. </a:t>
            </a:r>
          </a:p>
          <a:p>
            <a:pPr marL="1773238" indent="-914400" algn="just"/>
            <a:r>
              <a:rPr lang="en-US" sz="4000" dirty="0">
                <a:solidFill>
                  <a:schemeClr val="tx1"/>
                </a:solidFill>
                <a:latin typeface="+mj-lt"/>
              </a:rPr>
              <a:t>This process is repeated until we reach a leaf node. </a:t>
            </a:r>
          </a:p>
          <a:p>
            <a:pPr marL="1773238" indent="-914400" algn="just"/>
            <a:r>
              <a:rPr lang="en-US" sz="4000" dirty="0">
                <a:solidFill>
                  <a:schemeClr val="tx1"/>
                </a:solidFill>
                <a:latin typeface="+mj-lt"/>
              </a:rPr>
              <a:t>When this happens, the predicted category would be the mode of the categories on that leaf node. </a:t>
            </a:r>
          </a:p>
        </p:txBody>
      </p:sp>
      <p:sp>
        <p:nvSpPr>
          <p:cNvPr id="2" name="TextBox 1">
            <a:extLst>
              <a:ext uri="{FF2B5EF4-FFF2-40B4-BE49-F238E27FC236}">
                <a16:creationId xmlns:a16="http://schemas.microsoft.com/office/drawing/2014/main" id="{93167051-2061-A763-4488-B92E2635AE01}"/>
              </a:ext>
            </a:extLst>
          </p:cNvPr>
          <p:cNvSpPr txBox="1"/>
          <p:nvPr/>
        </p:nvSpPr>
        <p:spPr>
          <a:xfrm>
            <a:off x="4240017" y="1430264"/>
            <a:ext cx="441306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5E5E5E"/>
                </a:solidFill>
                <a:effectLst/>
                <a:uFillTx/>
                <a:latin typeface="+mn-lt"/>
                <a:ea typeface="+mn-ea"/>
                <a:cs typeface="+mn-cs"/>
                <a:sym typeface="Helvetica Neue"/>
              </a:rPr>
              <a:t>Making prediction</a:t>
            </a:r>
            <a:endParaRPr kumimoji="0" lang="en-ID" sz="40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46106456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Template 2023</Template>
  <TotalTime>3254</TotalTime>
  <Words>1366</Words>
  <Application>Microsoft Office PowerPoint</Application>
  <PresentationFormat>Custom</PresentationFormat>
  <Paragraphs>107</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Cambria Math</vt:lpstr>
      <vt:lpstr>OCRB</vt:lpstr>
      <vt:lpstr>Open Sans Semibold</vt:lpstr>
      <vt:lpstr>Open Sans ExtraBold</vt:lpstr>
      <vt:lpstr>Open Sans Light</vt:lpstr>
      <vt:lpstr>Open Sans</vt:lpstr>
      <vt:lpstr>21_BasicWhite</vt:lpstr>
      <vt:lpstr>Decision Tree and Ensemble Learning</vt:lpstr>
      <vt:lpstr>Learning Outcome</vt:lpstr>
      <vt:lpstr>Outline</vt:lpstr>
      <vt:lpstr>Decision Tree</vt:lpstr>
      <vt:lpstr>Decision Tree</vt:lpstr>
      <vt:lpstr>Decision Tree</vt:lpstr>
      <vt:lpstr>Decision Tree</vt:lpstr>
      <vt:lpstr>Decision Tree</vt:lpstr>
      <vt:lpstr>Decision Tree</vt:lpstr>
      <vt:lpstr>Introduction Ensemble Learning</vt:lpstr>
      <vt:lpstr>Introduction Ensemble Learning</vt:lpstr>
      <vt:lpstr>Introduction Ensemble Learning</vt:lpstr>
      <vt:lpstr>Introduction Ensemble Learning</vt:lpstr>
      <vt:lpstr>Introduction Ensemble Learning</vt:lpstr>
      <vt:lpstr>Bagging</vt:lpstr>
      <vt:lpstr>Bagging</vt:lpstr>
      <vt:lpstr>Bagging</vt:lpstr>
      <vt:lpstr>Bagging</vt:lpstr>
      <vt:lpstr>Bagging</vt:lpstr>
      <vt:lpstr>Boosting</vt:lpstr>
      <vt:lpstr>Boosting</vt:lpstr>
      <vt:lpstr>Boosting</vt:lpstr>
      <vt:lpstr>Boosting</vt:lpstr>
      <vt:lpstr>Random Forest</vt:lpstr>
      <vt:lpstr>Random Forest</vt:lpstr>
      <vt:lpstr>Random Forest</vt:lpstr>
      <vt:lpstr>Stacking</vt:lpstr>
      <vt:lpstr>Stacking</vt:lpstr>
      <vt:lpstr>Stacking</vt:lpstr>
      <vt:lpstr>Stacking</vt:lpstr>
      <vt:lpstr>Exercise</vt:lpstr>
      <vt:lpstr>Exercise</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Felix Indra Kurniadi</dc:creator>
  <cp:lastModifiedBy>Felix Indra</cp:lastModifiedBy>
  <cp:revision>125</cp:revision>
  <dcterms:created xsi:type="dcterms:W3CDTF">2023-10-15T02:42:15Z</dcterms:created>
  <dcterms:modified xsi:type="dcterms:W3CDTF">2023-12-15T07:48:34Z</dcterms:modified>
</cp:coreProperties>
</file>